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otmYjcn0y3ZQQS/vWH/4nEBtL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Hello, and thanks for the opportunity to speak with you today. I’m Lynn Silipigni Connaway, Executive Director of Research at OCLC, and I'm going to talk about one of our current projects that’s exploring data, tools, and workflows supporting shared print programs. I'll give some background on the project, including how we approached the work, talk about a few preliminary findings, and then give a brief overview of next steps, including some ways you can engage with this work.</a:t>
            </a:r>
            <a:endParaRPr/>
          </a:p>
          <a:p>
            <a:pPr marL="0" lvl="0" indent="0" algn="l" rtl="0">
              <a:spcBef>
                <a:spcPts val="0"/>
              </a:spcBef>
              <a:spcAft>
                <a:spcPts val="0"/>
              </a:spcAft>
              <a:buNone/>
            </a:pPr>
            <a:endParaRPr/>
          </a:p>
        </p:txBody>
      </p:sp>
      <p:sp>
        <p:nvSpPr>
          <p:cNvPr id="224" name="Google Shape;224;p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0:notes"/>
          <p:cNvSpPr>
            <a:spLocks noGrp="1" noRot="1" noChangeAspect="1"/>
          </p:cNvSpPr>
          <p:nvPr>
            <p:ph type="sldImg" idx="2"/>
          </p:nvPr>
        </p:nvSpPr>
        <p:spPr>
          <a:xfrm>
            <a:off x="2514600" y="190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0:notes"/>
          <p:cNvSpPr txBox="1">
            <a:spLocks noGrp="1"/>
          </p:cNvSpPr>
          <p:nvPr>
            <p:ph type="body" idx="1"/>
          </p:nvPr>
        </p:nvSpPr>
        <p:spPr>
          <a:xfrm>
            <a:off x="310551" y="2469536"/>
            <a:ext cx="8704054" cy="41555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Arial"/>
                <a:ea typeface="Arial"/>
                <a:cs typeface="Arial"/>
                <a:sym typeface="Arial"/>
              </a:rPr>
              <a:t>Our data collection work is nearing completion and we've already started analyzing the data we've gathered. To give you a flavor of some things we've found, I'll share a few preliminary findings on motivations and workflows, based on the interviews we've conducted with shared print program participants and managers.</a:t>
            </a:r>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en-US" sz="1200">
                <a:latin typeface="Arial"/>
                <a:ea typeface="Arial"/>
                <a:cs typeface="Arial"/>
                <a:sym typeface="Arial"/>
              </a:rPr>
              <a:t>One question we asked during the interviews was "what were the primary motivations for participating in monographic shared print programs". We received a wide range of responses, but they generally rolled up into two categories: General Benefits, which are outcomes that benefit the library community at large, and Institution-specific Benefits, which are outcomes that benefit individual institutions participating in shared print.</a:t>
            </a:r>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en-US" sz="1200">
                <a:latin typeface="Arial"/>
                <a:ea typeface="Arial"/>
                <a:cs typeface="Arial"/>
                <a:sym typeface="Arial"/>
              </a:rPr>
              <a:t>General Benefits included a sense of fulfilling a collective responsibility for stewarding the print record, with a special focus on identifying rare or last copies of print monographs to ensure they are preserved for ongoing use.  </a:t>
            </a:r>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en-US" sz="1200">
                <a:latin typeface="Arial"/>
                <a:ea typeface="Arial"/>
                <a:cs typeface="Arial"/>
                <a:sym typeface="Arial"/>
              </a:rPr>
              <a:t>Institution-specific benefits we heard about include things like:</a:t>
            </a:r>
            <a:endParaRPr sz="1200">
              <a:latin typeface="Arial"/>
              <a:ea typeface="Arial"/>
              <a:cs typeface="Arial"/>
              <a:sym typeface="Arial"/>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Extending access to print materials beyond local holdings</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Lowering the per-institution cost of managing print monographs</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Reducing the footprint of the print collection in the library's physical space</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Using the shared print collection as a context against which to place local collection decision-making (e.g., weeding, moving materials to storage, acquisition choices)</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Having access to shared capacities (e.g., facilities, systems, data, etc.), which may be more efficient than building these capacities locally. And for some institutions, shared capacities could be the only feasible option.</a:t>
            </a:r>
            <a:endParaRPr/>
          </a:p>
          <a:p>
            <a:pPr marL="0" lvl="0" indent="0" algn="l" rtl="0">
              <a:spcBef>
                <a:spcPts val="0"/>
              </a:spcBef>
              <a:spcAft>
                <a:spcPts val="0"/>
              </a:spcAft>
              <a:buNone/>
            </a:pPr>
            <a:endParaRPr sz="1100"/>
          </a:p>
        </p:txBody>
      </p:sp>
      <p:sp>
        <p:nvSpPr>
          <p:cNvPr id="313" name="Google Shape;313;p1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I'd like to focus for a minute on the "collective responsibility" motivation for participating in monographic shared print programs, because I think it's important to highlight that many libraries see their contribution to shared print as a way of promoting the common good.</a:t>
            </a:r>
            <a:endParaRPr/>
          </a:p>
        </p:txBody>
      </p:sp>
      <p:sp>
        <p:nvSpPr>
          <p:cNvPr id="323" name="Google Shape;323;p1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To illustrate this, here's a quote from an Acquisitions &amp; Discovery Librarian we interviewed. They said: "I think because as a research institution, we really see it as our responsibility and mission to maintain the scholarly record." This view was shared by others we spoke to: that shared print was not just a strategy to help local print management needs, but a way to fulfill a collective responsibility to the print record.</a:t>
            </a:r>
            <a:endParaRPr/>
          </a:p>
          <a:p>
            <a:pPr marL="0" lvl="0" indent="0" algn="l" rtl="0">
              <a:spcBef>
                <a:spcPts val="0"/>
              </a:spcBef>
              <a:spcAft>
                <a:spcPts val="0"/>
              </a:spcAft>
              <a:buNone/>
            </a:pPr>
            <a:endParaRPr/>
          </a:p>
        </p:txBody>
      </p:sp>
      <p:sp>
        <p:nvSpPr>
          <p:cNvPr id="329" name="Google Shape;329;p1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a:spLocks noGrp="1" noRot="1" noChangeAspect="1"/>
          </p:cNvSpPr>
          <p:nvPr>
            <p:ph type="sldImg" idx="2"/>
          </p:nvPr>
        </p:nvSpPr>
        <p:spPr>
          <a:xfrm>
            <a:off x="2446338" y="73025"/>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3:notes"/>
          <p:cNvSpPr txBox="1">
            <a:spLocks noGrp="1"/>
          </p:cNvSpPr>
          <p:nvPr>
            <p:ph type="body" idx="1"/>
          </p:nvPr>
        </p:nvSpPr>
        <p:spPr>
          <a:xfrm>
            <a:off x="181155" y="2567168"/>
            <a:ext cx="8781690" cy="42178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We also gathered perspectives on what our interviewees saw as the major workflows involved in supporting monographic shared print programs. These were described in different ways by different interviewees, but generalizing over specific details, the responses could be summarized by these major workflow cataegories:</a:t>
            </a:r>
            <a:endParaRPr/>
          </a:p>
          <a:p>
            <a:pPr marL="0" lvl="0" indent="0" algn="l" rtl="0">
              <a:spcBef>
                <a:spcPts val="0"/>
              </a:spcBef>
              <a:spcAft>
                <a:spcPts val="0"/>
              </a:spcAft>
              <a:buNone/>
            </a:pPr>
            <a:endParaRPr sz="1400">
              <a:latin typeface="Arial"/>
              <a:ea typeface="Arial"/>
              <a:cs typeface="Arial"/>
              <a:sym typeface="Arial"/>
            </a:endParaRPr>
          </a:p>
          <a:p>
            <a:pPr marL="171450" lvl="0" indent="-171450" algn="l" rtl="0">
              <a:spcBef>
                <a:spcPts val="0"/>
              </a:spcBef>
              <a:spcAft>
                <a:spcPts val="0"/>
              </a:spcAft>
              <a:buClr>
                <a:schemeClr val="dk1"/>
              </a:buClr>
              <a:buSzPts val="1400"/>
              <a:buFont typeface="Arial"/>
              <a:buChar char="•"/>
            </a:pPr>
            <a:r>
              <a:rPr lang="en-US" sz="1400">
                <a:latin typeface="Arial"/>
                <a:ea typeface="Arial"/>
                <a:cs typeface="Arial"/>
                <a:sym typeface="Arial"/>
              </a:rPr>
              <a:t>Metadata management, which includes activities like creating and updating cataloging data; setting retention commitments; and submitting or ingesting metadata in shared systems.</a:t>
            </a:r>
            <a:endParaRPr/>
          </a:p>
          <a:p>
            <a:pPr marL="171450" lvl="0" indent="-171450" algn="l" rtl="0">
              <a:spcBef>
                <a:spcPts val="0"/>
              </a:spcBef>
              <a:spcAft>
                <a:spcPts val="0"/>
              </a:spcAft>
              <a:buClr>
                <a:schemeClr val="dk1"/>
              </a:buClr>
              <a:buSzPts val="1400"/>
              <a:buFont typeface="Arial"/>
              <a:buChar char="•"/>
            </a:pPr>
            <a:r>
              <a:rPr lang="en-US" sz="1400">
                <a:latin typeface="Arial"/>
                <a:ea typeface="Arial"/>
                <a:cs typeface="Arial"/>
                <a:sym typeface="Arial"/>
              </a:rPr>
              <a:t>Collection analysis, which means analyzing holdings in support of collection management decisions like weeding, storage, determining contributions to shared print programs, identifying last copies, and so on. </a:t>
            </a:r>
            <a:endParaRPr/>
          </a:p>
          <a:p>
            <a:pPr marL="171450" lvl="0" indent="-171450" algn="l" rtl="0">
              <a:spcBef>
                <a:spcPts val="0"/>
              </a:spcBef>
              <a:spcAft>
                <a:spcPts val="0"/>
              </a:spcAft>
              <a:buClr>
                <a:schemeClr val="dk1"/>
              </a:buClr>
              <a:buSzPts val="1400"/>
              <a:buFont typeface="Arial"/>
              <a:buChar char="•"/>
            </a:pPr>
            <a:r>
              <a:rPr lang="en-US" sz="1400">
                <a:latin typeface="Arial"/>
                <a:ea typeface="Arial"/>
                <a:cs typeface="Arial"/>
                <a:sym typeface="Arial"/>
              </a:rPr>
              <a:t>Managing off-site storage, which includes current uses of off-site storage facilities, staff allocation, managing environmental controls, and planning.</a:t>
            </a:r>
            <a:endParaRPr/>
          </a:p>
          <a:p>
            <a:pPr marL="171450" lvl="0" indent="-171450" algn="l" rtl="0">
              <a:spcBef>
                <a:spcPts val="0"/>
              </a:spcBef>
              <a:spcAft>
                <a:spcPts val="0"/>
              </a:spcAft>
              <a:buClr>
                <a:schemeClr val="dk1"/>
              </a:buClr>
              <a:buSzPts val="1400"/>
              <a:buFont typeface="Arial"/>
              <a:buChar char="•"/>
            </a:pPr>
            <a:r>
              <a:rPr lang="en-US" sz="1400">
                <a:latin typeface="Arial"/>
                <a:ea typeface="Arial"/>
                <a:cs typeface="Arial"/>
                <a:sym typeface="Arial"/>
              </a:rPr>
              <a:t>Verification, which includes activities like verifying the accuracy of submitted metadata records, or manual verification that materials a library thinks it holds, or in other words, that the catalog says it holds, are in fact on the shelves.</a:t>
            </a:r>
            <a:endParaRPr/>
          </a:p>
          <a:p>
            <a:pPr marL="171450" lvl="0" indent="-171450" algn="l" rtl="0">
              <a:spcBef>
                <a:spcPts val="0"/>
              </a:spcBef>
              <a:spcAft>
                <a:spcPts val="0"/>
              </a:spcAft>
              <a:buClr>
                <a:schemeClr val="dk1"/>
              </a:buClr>
              <a:buSzPts val="1400"/>
              <a:buFont typeface="Arial"/>
              <a:buChar char="•"/>
            </a:pPr>
            <a:r>
              <a:rPr lang="en-US" sz="1400">
                <a:latin typeface="Arial"/>
                <a:ea typeface="Arial"/>
                <a:cs typeface="Arial"/>
                <a:sym typeface="Arial"/>
              </a:rPr>
              <a:t>Support for the discovery, accessibility, and delivery of monographs in shared print programs.</a:t>
            </a:r>
            <a:endParaRPr/>
          </a:p>
          <a:p>
            <a:pPr marL="171450" lvl="0" indent="-171450" algn="l" rtl="0">
              <a:spcBef>
                <a:spcPts val="0"/>
              </a:spcBef>
              <a:spcAft>
                <a:spcPts val="0"/>
              </a:spcAft>
              <a:buClr>
                <a:schemeClr val="dk1"/>
              </a:buClr>
              <a:buSzPts val="1400"/>
              <a:buFont typeface="Arial"/>
              <a:buChar char="•"/>
            </a:pPr>
            <a:r>
              <a:rPr lang="en-US" sz="1400">
                <a:latin typeface="Arial"/>
                <a:ea typeface="Arial"/>
                <a:cs typeface="Arial"/>
                <a:sym typeface="Arial"/>
              </a:rPr>
              <a:t>Program governance, which is the time and resources spent participating in the operations of the shared print program itself, like governance structures, committees, policy-making, and so on.</a:t>
            </a:r>
            <a:endParaRPr/>
          </a:p>
          <a:p>
            <a:pPr marL="171450" lvl="0" indent="-82550" algn="l" rtl="0">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This is not necessarily a comprehensive list of shared print workflows, but it represents the areas our respondents highlighted as the key components of their participation in shared print programs.</a:t>
            </a:r>
            <a:endParaRPr/>
          </a:p>
          <a:p>
            <a:pPr marL="0" lvl="0" indent="0" algn="l" rtl="0">
              <a:spcBef>
                <a:spcPts val="0"/>
              </a:spcBef>
              <a:spcAft>
                <a:spcPts val="0"/>
              </a:spcAft>
              <a:buNone/>
            </a:pPr>
            <a:endParaRPr/>
          </a:p>
        </p:txBody>
      </p:sp>
      <p:sp>
        <p:nvSpPr>
          <p:cNvPr id="337" name="Google Shape;337;p1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Just to give you a sense of how our respondents described these workflows in context, let's look at an example from one of the people we spoke to who was talking about the process by which staff operating a shared print program ingested contributed materials into the collection.</a:t>
            </a:r>
            <a:endParaRPr/>
          </a:p>
        </p:txBody>
      </p:sp>
      <p:sp>
        <p:nvSpPr>
          <p:cNvPr id="349" name="Google Shape;349;p1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This quote is from a shared print manager we spoke to, and as you can see, the process of ingesting books into the shared print collection involves several of the workflows we talked about a few minutes ago, including verification and metadata management. I think it's particularly interesting how this interviewee emphasizes what they call the "backend intellectual work" that must be performed to ensure that metadata gathered from different libraries, that are perhaps using different cataloging systems and practices, is updated and enhanced sufficiently to support management of the shared print program.</a:t>
            </a:r>
            <a:endParaRPr/>
          </a:p>
          <a:p>
            <a:pPr marL="0" lvl="0" indent="0" algn="l" rtl="0">
              <a:spcBef>
                <a:spcPts val="0"/>
              </a:spcBef>
              <a:spcAft>
                <a:spcPts val="0"/>
              </a:spcAft>
              <a:buNone/>
            </a:pPr>
            <a:endParaRPr/>
          </a:p>
        </p:txBody>
      </p:sp>
      <p:sp>
        <p:nvSpPr>
          <p:cNvPr id="355" name="Google Shape;355;p1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6:notes"/>
          <p:cNvSpPr>
            <a:spLocks noGrp="1" noRot="1" noChangeAspect="1"/>
          </p:cNvSpPr>
          <p:nvPr>
            <p:ph type="sldImg" idx="2"/>
          </p:nvPr>
        </p:nvSpPr>
        <p:spPr>
          <a:xfrm>
            <a:off x="2514600" y="74613"/>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6:notes"/>
          <p:cNvSpPr txBox="1">
            <a:spLocks noGrp="1"/>
          </p:cNvSpPr>
          <p:nvPr>
            <p:ph type="body" idx="1"/>
          </p:nvPr>
        </p:nvSpPr>
        <p:spPr>
          <a:xfrm>
            <a:off x="217816" y="2561956"/>
            <a:ext cx="8839920" cy="370944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Arial"/>
                <a:ea typeface="Arial"/>
                <a:cs typeface="Arial"/>
                <a:sym typeface="Arial"/>
              </a:rPr>
              <a:t>In talking about the major shared print workflows they engaged in, our interviewees also discussed important challenges they encountered in carrying them out. Again, like the workflows themselves, these challenges were described in different ways by different interviewees, but in general, they could be summarized by this list, which includes in no particular order:</a:t>
            </a:r>
            <a:endParaRPr/>
          </a:p>
          <a:p>
            <a:pPr marL="0" lvl="0" indent="0" algn="l" rtl="0">
              <a:spcBef>
                <a:spcPts val="0"/>
              </a:spcBef>
              <a:spcAft>
                <a:spcPts val="0"/>
              </a:spcAft>
              <a:buNone/>
            </a:pPr>
            <a:endParaRPr sz="1200">
              <a:latin typeface="Arial"/>
              <a:ea typeface="Arial"/>
              <a:cs typeface="Arial"/>
              <a:sym typeface="Arial"/>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Gathering evidence or metrics on the current status of the shared print program (e.g., how much of the collective collection is under retention commitments?), as well as evidence pertaining to outcomes or benefits (e.g., is access &amp; usage increasing?)</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Assembling, training, and deploying sufficient staffing to support shared print workflows</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Obtaining and/or managing physical facilities needed to support shared print workflows</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Carrying out digitization efforts, such as the availability of digitization equipment/tools, expertise, and staffing</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Issues or conflicts that arise when an institution participates in multiple shared print programs, such as conflicts in retention policies, or different practices, conventions, and workflows</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Issues involving the quality of the data used in support of shared print workflows, such as inaccuracies or lack of completeness</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Lack of a "community of practice" across participating institutions, such as a common workflow organization, shared standards or conventions, and equitable distribution of retention commitments across members</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Lack of compatability across systems and tools used in shared print workflows, including compatability across tools used locally, as well as compatability across tools used at different institutions in the shared print program</a:t>
            </a:r>
            <a:endParaRPr/>
          </a:p>
          <a:p>
            <a:pPr marL="171450" lvl="0" indent="-171450" algn="l" rtl="0">
              <a:spcBef>
                <a:spcPts val="0"/>
              </a:spcBef>
              <a:spcAft>
                <a:spcPts val="0"/>
              </a:spcAft>
              <a:buClr>
                <a:schemeClr val="dk1"/>
              </a:buClr>
              <a:buSzPts val="1200"/>
              <a:buFont typeface="Arial"/>
              <a:buChar char="•"/>
            </a:pPr>
            <a:r>
              <a:rPr lang="en-US" sz="1200">
                <a:latin typeface="Arial"/>
                <a:ea typeface="Arial"/>
                <a:cs typeface="Arial"/>
                <a:sym typeface="Arial"/>
              </a:rPr>
              <a:t>Issues with integrating shared print workflows with workflows supporting local collection management</a:t>
            </a:r>
            <a:endParaRPr/>
          </a:p>
          <a:p>
            <a:pPr marL="0" lvl="0" indent="0" algn="l" rtl="0">
              <a:spcBef>
                <a:spcPts val="0"/>
              </a:spcBef>
              <a:spcAft>
                <a:spcPts val="0"/>
              </a:spcAft>
              <a:buNone/>
            </a:pPr>
            <a:endParaRPr sz="1100"/>
          </a:p>
        </p:txBody>
      </p:sp>
      <p:sp>
        <p:nvSpPr>
          <p:cNvPr id="363" name="Google Shape;363;p1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As we saw on the last slide, data quality was one of the challenges that interviewees we spoke to identified as impacting their ability to effectively carry out shared print workflows. Let's look at an example of how that challenge actually manifests itself in practice.</a:t>
            </a:r>
            <a:endParaRPr/>
          </a:p>
          <a:p>
            <a:pPr marL="0" lvl="0" indent="0" algn="l" rtl="0">
              <a:spcBef>
                <a:spcPts val="0"/>
              </a:spcBef>
              <a:spcAft>
                <a:spcPts val="0"/>
              </a:spcAft>
              <a:buNone/>
            </a:pPr>
            <a:r>
              <a:rPr lang="en-US"/>
              <a:t> </a:t>
            </a:r>
            <a:endParaRPr/>
          </a:p>
        </p:txBody>
      </p:sp>
      <p:sp>
        <p:nvSpPr>
          <p:cNvPr id="374" name="Google Shape;374;p1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Several of the people we spoke to, when asked about big challenges in shared print workflows, described the effort involved in checking that a book that the catalog says a library holds actually exists, like this Collections Librarian we spoke to. Often, this effort involves sending someone into the stacks to manually verify that a book the library is supposed to hold and is considering placing a retention commitment on, exists and is actually on the shelf. For institutions that typically have very limited staff resources to allocate to shared print, this can be a significant burden. </a:t>
            </a:r>
            <a:endParaRPr/>
          </a:p>
        </p:txBody>
      </p:sp>
      <p:sp>
        <p:nvSpPr>
          <p:cNvPr id="380" name="Google Shape;380;p1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a:spLocks noGrp="1" noRot="1" noChangeAspect="1"/>
          </p:cNvSpPr>
          <p:nvPr>
            <p:ph type="sldImg" idx="2"/>
          </p:nvPr>
        </p:nvSpPr>
        <p:spPr>
          <a:xfrm>
            <a:off x="2514600" y="503238"/>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9:notes"/>
          <p:cNvSpPr txBox="1">
            <a:spLocks noGrp="1"/>
          </p:cNvSpPr>
          <p:nvPr>
            <p:ph type="body" idx="1"/>
          </p:nvPr>
        </p:nvSpPr>
        <p:spPr>
          <a:xfrm>
            <a:off x="250166" y="3001992"/>
            <a:ext cx="8686800" cy="376111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The quote on the last slide is a nice segue into one last comment I'd like to make about these preliminary findings on workflows and workflow challenges. A general theme that cuts across many of the challenges we heard about is the need for additional resources to support shared print. These resources include:</a:t>
            </a:r>
            <a:endParaRPr/>
          </a:p>
          <a:p>
            <a:pPr marL="0" lvl="0" indent="0" algn="l" rtl="0">
              <a:spcBef>
                <a:spcPts val="0"/>
              </a:spcBef>
              <a:spcAft>
                <a:spcPts val="0"/>
              </a:spcAft>
              <a:buNone/>
            </a:pPr>
            <a:endParaRPr sz="1400">
              <a:latin typeface="Arial"/>
              <a:ea typeface="Arial"/>
              <a:cs typeface="Arial"/>
              <a:sym typeface="Arial"/>
            </a:endParaRPr>
          </a:p>
          <a:p>
            <a:pPr marL="171450" lvl="0" indent="-171450" algn="l" rtl="0">
              <a:spcBef>
                <a:spcPts val="0"/>
              </a:spcBef>
              <a:spcAft>
                <a:spcPts val="0"/>
              </a:spcAft>
              <a:buClr>
                <a:schemeClr val="dk1"/>
              </a:buClr>
              <a:buSzPts val="1400"/>
              <a:buFont typeface="Arial"/>
              <a:buChar char="•"/>
            </a:pPr>
            <a:r>
              <a:rPr lang="en-US" sz="1400">
                <a:latin typeface="Arial"/>
                <a:ea typeface="Arial"/>
                <a:cs typeface="Arial"/>
                <a:sym typeface="Arial"/>
              </a:rPr>
              <a:t>Additional staffing allocated to shared print participation and management</a:t>
            </a:r>
            <a:endParaRPr/>
          </a:p>
          <a:p>
            <a:pPr marL="171450" lvl="0" indent="-171450" algn="l" rtl="0">
              <a:spcBef>
                <a:spcPts val="0"/>
              </a:spcBef>
              <a:spcAft>
                <a:spcPts val="0"/>
              </a:spcAft>
              <a:buClr>
                <a:schemeClr val="dk1"/>
              </a:buClr>
              <a:buSzPts val="1400"/>
              <a:buFont typeface="Arial"/>
              <a:buChar char="•"/>
            </a:pPr>
            <a:r>
              <a:rPr lang="en-US" sz="1400">
                <a:latin typeface="Arial"/>
                <a:ea typeface="Arial"/>
                <a:cs typeface="Arial"/>
                <a:sym typeface="Arial"/>
              </a:rPr>
              <a:t>Additional funding to support participation in and management of shared print programs</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Now the need for staff and funds is probably very familiar to all of you, but another resource deficit that our interviewees spoke about is institutional attention. There needs to be greater awareness – both within the library and beyond – about the importance of shared print, what it is trying to accomplish, and the commitment and resources needed to accomplish those goals.</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A big message we heard from our interviewees is that not addressing these resource gaps in staff, budget, and attention really limits the scalability and benefits of shared print programs.</a:t>
            </a:r>
            <a:endParaRPr/>
          </a:p>
          <a:p>
            <a:pPr marL="0" lvl="0" indent="0" algn="l" rtl="0">
              <a:spcBef>
                <a:spcPts val="0"/>
              </a:spcBef>
              <a:spcAft>
                <a:spcPts val="0"/>
              </a:spcAft>
              <a:buNone/>
            </a:pPr>
            <a:endParaRPr/>
          </a:p>
        </p:txBody>
      </p:sp>
      <p:sp>
        <p:nvSpPr>
          <p:cNvPr id="388" name="Google Shape;388;p1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notes"/>
          <p:cNvSpPr txBox="1">
            <a:spLocks noGrp="1"/>
          </p:cNvSpPr>
          <p:nvPr>
            <p:ph type="body" idx="1"/>
          </p:nvPr>
        </p:nvSpPr>
        <p:spPr>
          <a:xfrm>
            <a:off x="914399" y="3300413"/>
            <a:ext cx="7496355" cy="28070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The background for this project begins with OCLC Research’s long history of conducting studies focused on collective collection analysis [– and I should mention that by “collective collection”, we mean the combined collections of a group of institutions, analyzed or even managed as a single collection]. On the slide you see a selection of some of the collective collection reports we’ve released over the years.</a:t>
            </a:r>
            <a:endParaRPr/>
          </a:p>
          <a:p>
            <a:pPr marL="0" lvl="0" indent="0" algn="l" rtl="0">
              <a:spcBef>
                <a:spcPts val="0"/>
              </a:spcBef>
              <a:spcAft>
                <a:spcPts val="0"/>
              </a:spcAft>
              <a:buNone/>
            </a:pPr>
            <a:r>
              <a:rPr lang="en-US" sz="1400">
                <a:latin typeface="Arial"/>
                <a:ea typeface="Arial"/>
                <a:cs typeface="Arial"/>
                <a:sym typeface="Arial"/>
              </a:rPr>
              <a:t> </a:t>
            </a:r>
            <a:endParaRPr/>
          </a:p>
          <a:p>
            <a:pPr marL="0" lvl="0" indent="0" algn="l" rtl="0">
              <a:spcBef>
                <a:spcPts val="0"/>
              </a:spcBef>
              <a:spcAft>
                <a:spcPts val="0"/>
              </a:spcAft>
              <a:buNone/>
            </a:pPr>
            <a:r>
              <a:rPr lang="en-US" sz="1400">
                <a:latin typeface="Arial"/>
                <a:ea typeface="Arial"/>
                <a:cs typeface="Arial"/>
                <a:sym typeface="Arial"/>
              </a:rPr>
              <a:t>I’d like to point out that a lot of these studies address collective collections in the context of shared print. So for example, one study looks at the print monographic holdings of the CIC membership (what’s now BTAA). Another did a similar analysis for Research Libraries UK. And a few years ago we explored large, regional print monographic collective collections as a way of re-imagining the geographical boundaries of shared print partnerships. So shared print has been a big focus in our collective collections work. </a:t>
            </a:r>
            <a:endParaRPr/>
          </a:p>
          <a:p>
            <a:pPr marL="0" lvl="0" indent="0" algn="l" rtl="0">
              <a:spcBef>
                <a:spcPts val="0"/>
              </a:spcBef>
              <a:spcAft>
                <a:spcPts val="0"/>
              </a:spcAft>
              <a:buNone/>
            </a:pPr>
            <a:r>
              <a:rPr lang="en-US" sz="1400">
                <a:latin typeface="Arial"/>
                <a:ea typeface="Arial"/>
                <a:cs typeface="Arial"/>
                <a:sym typeface="Arial"/>
              </a:rPr>
              <a:t> </a:t>
            </a:r>
            <a:endParaRPr>
              <a:latin typeface="Arial"/>
              <a:ea typeface="Arial"/>
              <a:cs typeface="Arial"/>
              <a:sym typeface="Arial"/>
            </a:endParaRPr>
          </a:p>
        </p:txBody>
      </p:sp>
      <p:sp>
        <p:nvSpPr>
          <p:cNvPr id="234" name="Google Shape;234;p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So resources are key for shared print, as they are for any other aspect of fulfilling the library mission.</a:t>
            </a:r>
            <a:endParaRPr/>
          </a:p>
        </p:txBody>
      </p:sp>
      <p:sp>
        <p:nvSpPr>
          <p:cNvPr id="396" name="Google Shape;396;p2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Just to illustrate this point, this is a quote from a Shared Print Program Manager we spoke to. The message is that if we want to really change the landscape of print collection management, we have to back that up with commitment and resources.</a:t>
            </a:r>
            <a:endParaRPr/>
          </a:p>
          <a:p>
            <a:pPr marL="0" lvl="0" indent="0" algn="l" rtl="0">
              <a:spcBef>
                <a:spcPts val="0"/>
              </a:spcBef>
              <a:spcAft>
                <a:spcPts val="0"/>
              </a:spcAft>
              <a:buNone/>
            </a:pPr>
            <a:endParaRPr/>
          </a:p>
        </p:txBody>
      </p:sp>
      <p:sp>
        <p:nvSpPr>
          <p:cNvPr id="402" name="Google Shape;402;p2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2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2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One last note: I'd like to mention another project that's underway at OCLC having to do with operationalizing collective collections in a monographic shared print context. For this project, we're working with the Partnership for Shared Book Collections, and the goal is to identify the pool of print monographic materials across the Partnership that needs stewardship attention within a shared print context, and then identify what’s currently covered by retention commitments and what is not. This analysis will help optimize decision-making and priorities on retention commitments, and OCLC is excited to be working with the Partnership on this project. We expect to release a report on our findings later this year.</a:t>
            </a:r>
            <a:endParaRPr/>
          </a:p>
          <a:p>
            <a:pPr marL="0" lvl="0" indent="0" algn="l" rtl="0">
              <a:spcBef>
                <a:spcPts val="0"/>
              </a:spcBef>
              <a:spcAft>
                <a:spcPts val="0"/>
              </a:spcAft>
              <a:buNone/>
            </a:pPr>
            <a:endParaRPr/>
          </a:p>
        </p:txBody>
      </p:sp>
      <p:sp>
        <p:nvSpPr>
          <p:cNvPr id="440" name="Google Shape;440;p2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And that brings us to the project we’d like to talk about today, which we call Stewarding Collective Collections: US and Canadian Perspectives on Workflows, Data, and Tools for Shared Print. Our focus here is on the data and tools used to manage collective collection workflows in a shared print context for monographic materials. </a:t>
            </a:r>
            <a:endParaRPr/>
          </a:p>
          <a:p>
            <a:pPr marL="0" lvl="0" indent="0" algn="l" rtl="0">
              <a:spcBef>
                <a:spcPts val="0"/>
              </a:spcBef>
              <a:spcAft>
                <a:spcPts val="0"/>
              </a:spcAft>
              <a:buNone/>
            </a:pPr>
            <a:r>
              <a:rPr lang="en-US" sz="1400">
                <a:latin typeface="Arial"/>
                <a:ea typeface="Arial"/>
                <a:cs typeface="Arial"/>
                <a:sym typeface="Arial"/>
              </a:rPr>
              <a:t> </a:t>
            </a: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The origin of this work came out of ideas from conversations with colleagues at BTAA, which we later refined and are now carrying forward as an OCLC research project. I’m happy to share that we are working in partnership with SCELC, which is the Statewide California Electronic Library Consortium, and they are helping with project activities like recruiting interview participants and disseminating project findings.</a:t>
            </a:r>
            <a:endParaRPr sz="1400">
              <a:latin typeface="Arial"/>
              <a:ea typeface="Arial"/>
              <a:cs typeface="Arial"/>
              <a:sym typeface="Arial"/>
            </a:endParaRPr>
          </a:p>
          <a:p>
            <a:pPr marL="0" lvl="0" indent="0" algn="l" rtl="0">
              <a:spcBef>
                <a:spcPts val="0"/>
              </a:spcBef>
              <a:spcAft>
                <a:spcPts val="0"/>
              </a:spcAft>
              <a:buNone/>
            </a:pPr>
            <a:endParaRPr/>
          </a:p>
        </p:txBody>
      </p:sp>
      <p:sp>
        <p:nvSpPr>
          <p:cNvPr id="248" name="Google Shape;248;p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4:notes"/>
          <p:cNvSpPr txBox="1">
            <a:spLocks noGrp="1"/>
          </p:cNvSpPr>
          <p:nvPr>
            <p:ph type="body" idx="1"/>
          </p:nvPr>
        </p:nvSpPr>
        <p:spPr>
          <a:xfrm>
            <a:off x="914399" y="3300413"/>
            <a:ext cx="7875917" cy="31176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It's useful to mention that a lot of our work on collective collections in general, and shared print in particular, has focused on conceptualizing and analyzing collective collections that we constructed in data: for example, determining their size, what their key features are, and so forth. But more recently, we’ve shifted emphasis to operationalizing collective collections: in other words, work that explores how to make collective collections a reality, and how to make them work.</a:t>
            </a:r>
            <a:endParaRPr/>
          </a:p>
          <a:p>
            <a:pPr marL="0" lvl="0" indent="0" algn="l" rtl="0">
              <a:spcBef>
                <a:spcPts val="0"/>
              </a:spcBef>
              <a:spcAft>
                <a:spcPts val="0"/>
              </a:spcAft>
              <a:buNone/>
            </a:pPr>
            <a:r>
              <a:rPr lang="en-US" sz="1400">
                <a:latin typeface="Arial"/>
                <a:ea typeface="Arial"/>
                <a:cs typeface="Arial"/>
                <a:sym typeface="Arial"/>
              </a:rPr>
              <a:t> </a:t>
            </a: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So a couple of examples: a few years ago we collaborated with BTAA to publish a study that offered a framework and recommendations on how BTAA could move toward greater coordination of their collective print holdings. And some of our most recent work looks at how art libraries could use collaborative approaches to better support the stewardship and sustainability of their collective art research holdings. Our current project on shared print workflows, data, and tools is very much situated in this "operationalize" category.</a:t>
            </a:r>
            <a:endParaRPr sz="1400">
              <a:latin typeface="Arial"/>
              <a:ea typeface="Arial"/>
              <a:cs typeface="Arial"/>
              <a:sym typeface="Arial"/>
            </a:endParaRPr>
          </a:p>
          <a:p>
            <a:pPr marL="0" lvl="0" indent="0" algn="l" rtl="0">
              <a:spcBef>
                <a:spcPts val="0"/>
              </a:spcBef>
              <a:spcAft>
                <a:spcPts val="0"/>
              </a:spcAft>
              <a:buNone/>
            </a:pPr>
            <a:endParaRPr/>
          </a:p>
        </p:txBody>
      </p:sp>
      <p:sp>
        <p:nvSpPr>
          <p:cNvPr id="258" name="Google Shape;258;p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5:notes"/>
          <p:cNvSpPr txBox="1">
            <a:spLocks noGrp="1"/>
          </p:cNvSpPr>
          <p:nvPr>
            <p:ph type="body" idx="1"/>
          </p:nvPr>
        </p:nvSpPr>
        <p:spPr>
          <a:xfrm>
            <a:off x="914399" y="3300413"/>
            <a:ext cx="7996687" cy="30745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It's useful to mention that a lot of our work on collective collections in general, and shared print in particular, has focused on conceptualizing and analyzing collective collections that we constructed in data: for example, determining their size, what their key features are, and so forth. But more recently, we’ve shifted emphasis to operationalizing collective collections: in other words, work that explores how to make collective collections a reality, and how to make them work.</a:t>
            </a:r>
            <a:endParaRPr/>
          </a:p>
          <a:p>
            <a:pPr marL="0" lvl="0" indent="0" algn="l" rtl="0">
              <a:spcBef>
                <a:spcPts val="0"/>
              </a:spcBef>
              <a:spcAft>
                <a:spcPts val="0"/>
              </a:spcAft>
              <a:buNone/>
            </a:pPr>
            <a:r>
              <a:rPr lang="en-US" sz="1400">
                <a:latin typeface="Arial"/>
                <a:ea typeface="Arial"/>
                <a:cs typeface="Arial"/>
                <a:sym typeface="Arial"/>
              </a:rPr>
              <a:t> </a:t>
            </a: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So a couple of examples: a few years ago we collaborated with BTAA to publish a study that offered a framework and recommendations on how BTAA could move toward greater coordination of their collective print holdings. And some of our most recent work looks at how art libraries could use collaborative approaches to better support the stewardship and sustainability of their collective art research holdings. Our current project on shared print workflows, data, and tools is very much situated in this "operationalize" category.</a:t>
            </a:r>
            <a:endParaRPr sz="1400">
              <a:latin typeface="Arial"/>
              <a:ea typeface="Arial"/>
              <a:cs typeface="Arial"/>
              <a:sym typeface="Arial"/>
            </a:endParaRPr>
          </a:p>
          <a:p>
            <a:pPr marL="0" lvl="0" indent="0" algn="l" rtl="0">
              <a:spcBef>
                <a:spcPts val="0"/>
              </a:spcBef>
              <a:spcAft>
                <a:spcPts val="0"/>
              </a:spcAft>
              <a:buNone/>
            </a:pPr>
            <a:endParaRPr/>
          </a:p>
        </p:txBody>
      </p:sp>
      <p:sp>
        <p:nvSpPr>
          <p:cNvPr id="269" name="Google Shape;269;p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6:notes"/>
          <p:cNvSpPr>
            <a:spLocks noGrp="1" noRot="1" noChangeAspect="1"/>
          </p:cNvSpPr>
          <p:nvPr>
            <p:ph type="sldImg" idx="2"/>
          </p:nvPr>
        </p:nvSpPr>
        <p:spPr>
          <a:xfrm>
            <a:off x="2514600" y="1333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6:notes"/>
          <p:cNvSpPr txBox="1">
            <a:spLocks noGrp="1"/>
          </p:cNvSpPr>
          <p:nvPr>
            <p:ph type="body" idx="1"/>
          </p:nvPr>
        </p:nvSpPr>
        <p:spPr>
          <a:xfrm>
            <a:off x="508958" y="2687938"/>
            <a:ext cx="8419382" cy="403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Just briefly, these are the research questions we’re addressing in our project. </a:t>
            </a:r>
            <a:endParaRPr/>
          </a:p>
          <a:p>
            <a:pPr marL="0" lvl="0" indent="0" algn="l" rtl="0">
              <a:spcBef>
                <a:spcPts val="0"/>
              </a:spcBef>
              <a:spcAft>
                <a:spcPts val="0"/>
              </a:spcAft>
              <a:buNone/>
            </a:pPr>
            <a:r>
              <a:rPr lang="en-US" sz="1400">
                <a:latin typeface="Arial"/>
                <a:ea typeface="Arial"/>
                <a:cs typeface="Arial"/>
                <a:sym typeface="Arial"/>
              </a:rPr>
              <a:t> </a:t>
            </a: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First, what are the key workflows supporting stewardship of shared print monograph collections? These workflows include activities such as: </a:t>
            </a:r>
            <a:endParaRPr/>
          </a:p>
          <a:p>
            <a:pPr marL="285750" lvl="0" indent="-285750" algn="l" rtl="0">
              <a:spcBef>
                <a:spcPts val="0"/>
              </a:spcBef>
              <a:spcAft>
                <a:spcPts val="0"/>
              </a:spcAft>
              <a:buClr>
                <a:schemeClr val="dk1"/>
              </a:buClr>
              <a:buSzPts val="1400"/>
              <a:buFont typeface="Arial"/>
              <a:buChar char="•"/>
            </a:pPr>
            <a:r>
              <a:rPr lang="en-US" sz="1400">
                <a:latin typeface="Arial"/>
                <a:ea typeface="Arial"/>
                <a:cs typeface="Arial"/>
                <a:sym typeface="Arial"/>
              </a:rPr>
              <a:t>Selecting materials for inclusion in the program</a:t>
            </a:r>
            <a:endParaRPr sz="1400">
              <a:latin typeface="Arial"/>
              <a:ea typeface="Arial"/>
              <a:cs typeface="Arial"/>
              <a:sym typeface="Arial"/>
            </a:endParaRPr>
          </a:p>
          <a:p>
            <a:pPr marL="285750" lvl="0" indent="-285750" algn="l" rtl="0">
              <a:spcBef>
                <a:spcPts val="0"/>
              </a:spcBef>
              <a:spcAft>
                <a:spcPts val="0"/>
              </a:spcAft>
              <a:buClr>
                <a:schemeClr val="dk1"/>
              </a:buClr>
              <a:buSzPts val="1400"/>
              <a:buFont typeface="Arial"/>
              <a:buChar char="•"/>
            </a:pPr>
            <a:r>
              <a:rPr lang="en-US" sz="1400">
                <a:latin typeface="Arial"/>
                <a:ea typeface="Arial"/>
                <a:cs typeface="Arial"/>
                <a:sym typeface="Arial"/>
              </a:rPr>
              <a:t>Documenting retention commitments</a:t>
            </a:r>
            <a:endParaRPr sz="1400">
              <a:latin typeface="Arial"/>
              <a:ea typeface="Arial"/>
              <a:cs typeface="Arial"/>
              <a:sym typeface="Arial"/>
            </a:endParaRPr>
          </a:p>
          <a:p>
            <a:pPr marL="285750" lvl="0" indent="-285750" algn="l" rtl="0">
              <a:spcBef>
                <a:spcPts val="0"/>
              </a:spcBef>
              <a:spcAft>
                <a:spcPts val="0"/>
              </a:spcAft>
              <a:buClr>
                <a:schemeClr val="dk1"/>
              </a:buClr>
              <a:buSzPts val="1400"/>
              <a:buFont typeface="Arial"/>
              <a:buChar char="•"/>
            </a:pPr>
            <a:r>
              <a:rPr lang="en-US" sz="1400">
                <a:latin typeface="Arial"/>
                <a:ea typeface="Arial"/>
                <a:cs typeface="Arial"/>
                <a:sym typeface="Arial"/>
              </a:rPr>
              <a:t>Maintaining robust resource sharing networks</a:t>
            </a:r>
            <a:endParaRPr sz="1400">
              <a:latin typeface="Arial"/>
              <a:ea typeface="Arial"/>
              <a:cs typeface="Arial"/>
              <a:sym typeface="Arial"/>
            </a:endParaRPr>
          </a:p>
          <a:p>
            <a:pPr marL="285750" lvl="0" indent="-285750" algn="l" rtl="0">
              <a:spcBef>
                <a:spcPts val="0"/>
              </a:spcBef>
              <a:spcAft>
                <a:spcPts val="0"/>
              </a:spcAft>
              <a:buClr>
                <a:schemeClr val="dk1"/>
              </a:buClr>
              <a:buSzPts val="1400"/>
              <a:buFont typeface="Arial"/>
              <a:buChar char="•"/>
            </a:pPr>
            <a:r>
              <a:rPr lang="en-US" sz="1400">
                <a:latin typeface="Arial"/>
                <a:ea typeface="Arial"/>
                <a:cs typeface="Arial"/>
                <a:sym typeface="Arial"/>
              </a:rPr>
              <a:t>And even addressing issues like reparative description and redressing inequities in collection development and access.  </a:t>
            </a: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 </a:t>
            </a: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Then second, what data and tools are currently used to support these workflows? We want to identify existing tools and infrastructure – like collections data, collection analysis tools, collection management systems – that support workflows and decision-making in a shared print context.</a:t>
            </a: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 </a:t>
            </a: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And then third, what gaps in data, tools, or other resources exist? And how might addressing these gaps open up new opportunities for collective stewardship of print collections?</a:t>
            </a:r>
            <a:endParaRPr sz="1400">
              <a:latin typeface="Arial"/>
              <a:ea typeface="Arial"/>
              <a:cs typeface="Arial"/>
              <a:sym typeface="Arial"/>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280" name="Google Shape;280;p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The interviews were designed to provide a more holistic view of current practices of shared print monographic programs' workflows and tools as well as the workflow gaps and challenges.</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The online survey is focused on identifying the gaps and challenges associated with the current data and tools used for stewarding shared print monographic collections.</a:t>
            </a:r>
            <a:endParaRPr/>
          </a:p>
        </p:txBody>
      </p:sp>
      <p:sp>
        <p:nvSpPr>
          <p:cNvPr id="287" name="Google Shape;287;p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Here's a look at what we hope to accomplish with the project. First, we'd like to provide libraries with a benchmark view of the current state of practice surrounding shared print workflows, data, and tools.</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Second, by providing this benchmark view, we'd like to help libraries continue to optimize practices having to do with collection evaluation and coordinated collection stewardship in general, both at the local and group level.</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And third, we think this work can help synthesize community views on data and functionality needs in the area of monographic shared print, and help identify priorities to address.</a:t>
            </a:r>
            <a:endParaRPr/>
          </a:p>
          <a:p>
            <a:pPr marL="0" lvl="0" indent="0" algn="l" rtl="0">
              <a:spcBef>
                <a:spcPts val="0"/>
              </a:spcBef>
              <a:spcAft>
                <a:spcPts val="0"/>
              </a:spcAft>
              <a:buNone/>
            </a:pPr>
            <a:endParaRPr/>
          </a:p>
        </p:txBody>
      </p:sp>
      <p:sp>
        <p:nvSpPr>
          <p:cNvPr id="296" name="Google Shape;296;p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Title">
  <p:cSld name="Main Title">
    <p:spTree>
      <p:nvGrpSpPr>
        <p:cNvPr id="1" name="Shape 10"/>
        <p:cNvGrpSpPr/>
        <p:nvPr/>
      </p:nvGrpSpPr>
      <p:grpSpPr>
        <a:xfrm>
          <a:off x="0" y="0"/>
          <a:ext cx="0" cy="0"/>
          <a:chOff x="0" y="0"/>
          <a:chExt cx="0" cy="0"/>
        </a:xfrm>
      </p:grpSpPr>
      <p:pic>
        <p:nvPicPr>
          <p:cNvPr id="11" name="Google Shape;11;p29"/>
          <p:cNvPicPr preferRelativeResize="0"/>
          <p:nvPr/>
        </p:nvPicPr>
        <p:blipFill rotWithShape="1">
          <a:blip r:embed="rId2">
            <a:alphaModFix/>
          </a:blip>
          <a:srcRect/>
          <a:stretch/>
        </p:blipFill>
        <p:spPr>
          <a:xfrm>
            <a:off x="0" y="-4253"/>
            <a:ext cx="9144000" cy="914400"/>
          </a:xfrm>
          <a:prstGeom prst="rect">
            <a:avLst/>
          </a:prstGeom>
          <a:noFill/>
          <a:ln>
            <a:noFill/>
          </a:ln>
        </p:spPr>
      </p:pic>
      <p:pic>
        <p:nvPicPr>
          <p:cNvPr id="12" name="Google Shape;12;p29" descr="OCLC_H_PMS.eps"/>
          <p:cNvPicPr preferRelativeResize="0"/>
          <p:nvPr/>
        </p:nvPicPr>
        <p:blipFill rotWithShape="1">
          <a:blip r:embed="rId3">
            <a:alphaModFix/>
          </a:blip>
          <a:srcRect/>
          <a:stretch/>
        </p:blipFill>
        <p:spPr>
          <a:xfrm>
            <a:off x="8317739" y="4810661"/>
            <a:ext cx="665675" cy="221468"/>
          </a:xfrm>
          <a:prstGeom prst="rect">
            <a:avLst/>
          </a:prstGeom>
          <a:noFill/>
          <a:ln>
            <a:noFill/>
          </a:ln>
        </p:spPr>
      </p:pic>
      <p:sp>
        <p:nvSpPr>
          <p:cNvPr id="13" name="Google Shape;13;p29"/>
          <p:cNvSpPr txBox="1">
            <a:spLocks noGrp="1"/>
          </p:cNvSpPr>
          <p:nvPr>
            <p:ph type="body" idx="1"/>
          </p:nvPr>
        </p:nvSpPr>
        <p:spPr>
          <a:xfrm>
            <a:off x="252293" y="4136762"/>
            <a:ext cx="1364723" cy="307777"/>
          </a:xfrm>
          <a:prstGeom prst="rect">
            <a:avLst/>
          </a:prstGeom>
          <a:noFill/>
          <a:ln>
            <a:noFill/>
          </a:ln>
        </p:spPr>
        <p:txBody>
          <a:bodyPr spcFirstLastPara="1" wrap="square" lIns="0" tIns="0" rIns="91425" bIns="45700" anchor="t" anchorCtr="0">
            <a:spAutoFit/>
          </a:bodyPr>
          <a:lstStyle>
            <a:lvl1pPr marL="457200" marR="0" lvl="0" indent="-228600" algn="l" rtl="0">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29"/>
          <p:cNvSpPr txBox="1">
            <a:spLocks noGrp="1"/>
          </p:cNvSpPr>
          <p:nvPr>
            <p:ph type="body" idx="2"/>
          </p:nvPr>
        </p:nvSpPr>
        <p:spPr>
          <a:xfrm>
            <a:off x="252291" y="3729895"/>
            <a:ext cx="1860446" cy="400110"/>
          </a:xfrm>
          <a:prstGeom prst="rect">
            <a:avLst/>
          </a:prstGeom>
          <a:noFill/>
          <a:ln>
            <a:noFill/>
          </a:ln>
        </p:spPr>
        <p:txBody>
          <a:bodyPr spcFirstLastPara="1" wrap="square" lIns="0" tIns="45700" rIns="91425" bIns="45700" anchor="t" anchorCtr="0">
            <a:sp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29"/>
          <p:cNvSpPr txBox="1">
            <a:spLocks noGrp="1"/>
          </p:cNvSpPr>
          <p:nvPr>
            <p:ph type="body" idx="3"/>
          </p:nvPr>
        </p:nvSpPr>
        <p:spPr>
          <a:xfrm>
            <a:off x="243559" y="1886952"/>
            <a:ext cx="8598076" cy="17450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00"/>
              </a:spcBef>
              <a:spcAft>
                <a:spcPts val="0"/>
              </a:spcAft>
              <a:buClr>
                <a:schemeClr val="dk1"/>
              </a:buClr>
              <a:buSzPts val="4500"/>
              <a:buFont typeface="Arial"/>
              <a:buNone/>
              <a:defRPr sz="45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6" name="Google Shape;16;p29"/>
          <p:cNvCxnSpPr/>
          <p:nvPr/>
        </p:nvCxnSpPr>
        <p:spPr>
          <a:xfrm>
            <a:off x="252413" y="1795939"/>
            <a:ext cx="8598552" cy="0"/>
          </a:xfrm>
          <a:prstGeom prst="straightConnector1">
            <a:avLst/>
          </a:prstGeom>
          <a:noFill/>
          <a:ln w="25400" cap="flat" cmpd="sng">
            <a:solidFill>
              <a:schemeClr val="accent1"/>
            </a:solidFill>
            <a:prstDash val="solid"/>
            <a:round/>
            <a:headEnd type="none" w="sm" len="sm"/>
            <a:tailEnd type="none" w="sm" len="sm"/>
          </a:ln>
        </p:spPr>
      </p:cxnSp>
      <p:sp>
        <p:nvSpPr>
          <p:cNvPr id="17" name="Google Shape;17;p29"/>
          <p:cNvSpPr txBox="1">
            <a:spLocks noGrp="1"/>
          </p:cNvSpPr>
          <p:nvPr>
            <p:ph type="body" idx="4"/>
          </p:nvPr>
        </p:nvSpPr>
        <p:spPr>
          <a:xfrm>
            <a:off x="243083" y="1415159"/>
            <a:ext cx="8598552" cy="2815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29"/>
          <p:cNvSpPr txBox="1">
            <a:spLocks noGrp="1"/>
          </p:cNvSpPr>
          <p:nvPr>
            <p:ph type="body" idx="5"/>
          </p:nvPr>
        </p:nvSpPr>
        <p:spPr>
          <a:xfrm>
            <a:off x="243083" y="1133603"/>
            <a:ext cx="8598552" cy="2815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9" name="Google Shape;19;p29"/>
          <p:cNvGrpSpPr/>
          <p:nvPr/>
        </p:nvGrpSpPr>
        <p:grpSpPr>
          <a:xfrm>
            <a:off x="0" y="792279"/>
            <a:ext cx="9140698" cy="142109"/>
            <a:chOff x="24417" y="792279"/>
            <a:chExt cx="9140698" cy="142109"/>
          </a:xfrm>
        </p:grpSpPr>
        <p:sp>
          <p:nvSpPr>
            <p:cNvPr id="20" name="Google Shape;20;p29"/>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21" name="Google Shape;21;p29"/>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22" name="Google Shape;22;p29"/>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grpSp>
      <p:sp>
        <p:nvSpPr>
          <p:cNvPr id="23" name="Google Shape;23;p29"/>
          <p:cNvSpPr txBox="1"/>
          <p:nvPr/>
        </p:nvSpPr>
        <p:spPr>
          <a:xfrm>
            <a:off x="7172213" y="999660"/>
            <a:ext cx="181120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i="0" u="none" strike="noStrike" cap="none">
                <a:solidFill>
                  <a:schemeClr val="dk1"/>
                </a:solidFill>
                <a:latin typeface="Arial"/>
                <a:ea typeface="Arial"/>
                <a:cs typeface="Arial"/>
                <a:sym typeface="Arial"/>
              </a:rPr>
              <a:t>ALA 2024</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Speaker Intro">
  <p:cSld name="3 Speaker Intro">
    <p:spTree>
      <p:nvGrpSpPr>
        <p:cNvPr id="1" name="Shape 89"/>
        <p:cNvGrpSpPr/>
        <p:nvPr/>
      </p:nvGrpSpPr>
      <p:grpSpPr>
        <a:xfrm>
          <a:off x="0" y="0"/>
          <a:ext cx="0" cy="0"/>
          <a:chOff x="0" y="0"/>
          <a:chExt cx="0" cy="0"/>
        </a:xfrm>
      </p:grpSpPr>
      <p:sp>
        <p:nvSpPr>
          <p:cNvPr id="90" name="Google Shape;90;p38"/>
          <p:cNvSpPr txBox="1">
            <a:spLocks noGrp="1"/>
          </p:cNvSpPr>
          <p:nvPr>
            <p:ph type="body" idx="1"/>
          </p:nvPr>
        </p:nvSpPr>
        <p:spPr>
          <a:xfrm>
            <a:off x="1982788" y="4262022"/>
            <a:ext cx="5727700" cy="74097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38"/>
          <p:cNvSpPr txBox="1">
            <a:spLocks noGrp="1"/>
          </p:cNvSpPr>
          <p:nvPr>
            <p:ph type="body" idx="2"/>
          </p:nvPr>
        </p:nvSpPr>
        <p:spPr>
          <a:xfrm>
            <a:off x="1982707" y="3636843"/>
            <a:ext cx="5727700" cy="4881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38"/>
          <p:cNvSpPr>
            <a:spLocks noGrp="1"/>
          </p:cNvSpPr>
          <p:nvPr>
            <p:ph type="pic" idx="3"/>
          </p:nvPr>
        </p:nvSpPr>
        <p:spPr>
          <a:xfrm>
            <a:off x="171588" y="3516463"/>
            <a:ext cx="1564221" cy="1496480"/>
          </a:xfrm>
          <a:prstGeom prst="rect">
            <a:avLst/>
          </a:prstGeom>
          <a:noFill/>
          <a:ln>
            <a:noFill/>
          </a:ln>
        </p:spPr>
      </p:sp>
      <p:sp>
        <p:nvSpPr>
          <p:cNvPr id="93" name="Google Shape;93;p38"/>
          <p:cNvSpPr txBox="1">
            <a:spLocks noGrp="1"/>
          </p:cNvSpPr>
          <p:nvPr>
            <p:ph type="body" idx="4"/>
          </p:nvPr>
        </p:nvSpPr>
        <p:spPr>
          <a:xfrm>
            <a:off x="1982788" y="2614377"/>
            <a:ext cx="5727700" cy="74097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38"/>
          <p:cNvSpPr txBox="1">
            <a:spLocks noGrp="1"/>
          </p:cNvSpPr>
          <p:nvPr>
            <p:ph type="body" idx="5"/>
          </p:nvPr>
        </p:nvSpPr>
        <p:spPr>
          <a:xfrm>
            <a:off x="1982707" y="1984880"/>
            <a:ext cx="5727700" cy="4881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38"/>
          <p:cNvSpPr>
            <a:spLocks noGrp="1"/>
          </p:cNvSpPr>
          <p:nvPr>
            <p:ph type="pic" idx="6"/>
          </p:nvPr>
        </p:nvSpPr>
        <p:spPr>
          <a:xfrm>
            <a:off x="171588" y="1865533"/>
            <a:ext cx="1564221" cy="1496480"/>
          </a:xfrm>
          <a:prstGeom prst="rect">
            <a:avLst/>
          </a:prstGeom>
          <a:noFill/>
          <a:ln>
            <a:noFill/>
          </a:ln>
        </p:spPr>
      </p:sp>
      <p:sp>
        <p:nvSpPr>
          <p:cNvPr id="96" name="Google Shape;96;p38"/>
          <p:cNvSpPr txBox="1">
            <a:spLocks noGrp="1"/>
          </p:cNvSpPr>
          <p:nvPr>
            <p:ph type="body" idx="7"/>
          </p:nvPr>
        </p:nvSpPr>
        <p:spPr>
          <a:xfrm>
            <a:off x="1982788" y="940853"/>
            <a:ext cx="5727700" cy="77023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38"/>
          <p:cNvSpPr txBox="1">
            <a:spLocks noGrp="1"/>
          </p:cNvSpPr>
          <p:nvPr>
            <p:ph type="body" idx="8"/>
          </p:nvPr>
        </p:nvSpPr>
        <p:spPr>
          <a:xfrm>
            <a:off x="1982707" y="316254"/>
            <a:ext cx="5727700" cy="4881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38"/>
          <p:cNvSpPr>
            <a:spLocks noGrp="1"/>
          </p:cNvSpPr>
          <p:nvPr>
            <p:ph type="pic" idx="9"/>
          </p:nvPr>
        </p:nvSpPr>
        <p:spPr>
          <a:xfrm>
            <a:off x="171588" y="214603"/>
            <a:ext cx="1564221" cy="1496480"/>
          </a:xfrm>
          <a:prstGeom prst="rect">
            <a:avLst/>
          </a:prstGeom>
          <a:noFill/>
          <a:ln>
            <a:noFill/>
          </a:ln>
        </p:spPr>
      </p:sp>
      <p:grpSp>
        <p:nvGrpSpPr>
          <p:cNvPr id="99" name="Google Shape;99;p38"/>
          <p:cNvGrpSpPr/>
          <p:nvPr/>
        </p:nvGrpSpPr>
        <p:grpSpPr>
          <a:xfrm>
            <a:off x="0" y="0"/>
            <a:ext cx="9140698" cy="142109"/>
            <a:chOff x="24417" y="792279"/>
            <a:chExt cx="9140698" cy="142109"/>
          </a:xfrm>
        </p:grpSpPr>
        <p:sp>
          <p:nvSpPr>
            <p:cNvPr id="100" name="Google Shape;100;p38"/>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01" name="Google Shape;101;p38"/>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02" name="Google Shape;102;p38"/>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 Content Slide">
  <p:cSld name="1 Content Slide">
    <p:spTree>
      <p:nvGrpSpPr>
        <p:cNvPr id="1" name="Shape 103"/>
        <p:cNvGrpSpPr/>
        <p:nvPr/>
      </p:nvGrpSpPr>
      <p:grpSpPr>
        <a:xfrm>
          <a:off x="0" y="0"/>
          <a:ext cx="0" cy="0"/>
          <a:chOff x="0" y="0"/>
          <a:chExt cx="0" cy="0"/>
        </a:xfrm>
      </p:grpSpPr>
      <p:pic>
        <p:nvPicPr>
          <p:cNvPr id="104" name="Google Shape;104;p39"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
        <p:nvSpPr>
          <p:cNvPr id="105" name="Google Shape;105;p39"/>
          <p:cNvSpPr txBox="1">
            <a:spLocks noGrp="1"/>
          </p:cNvSpPr>
          <p:nvPr>
            <p:ph type="body" idx="1"/>
          </p:nvPr>
        </p:nvSpPr>
        <p:spPr>
          <a:xfrm>
            <a:off x="4745783" y="1118500"/>
            <a:ext cx="4030978" cy="341357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06" name="Google Shape;106;p39"/>
          <p:cNvCxnSpPr>
            <a:stCxn id="107" idx="2"/>
          </p:cNvCxnSpPr>
          <p:nvPr/>
        </p:nvCxnSpPr>
        <p:spPr>
          <a:xfrm>
            <a:off x="4560361" y="1109956"/>
            <a:ext cx="0" cy="3422100"/>
          </a:xfrm>
          <a:prstGeom prst="straightConnector1">
            <a:avLst/>
          </a:prstGeom>
          <a:noFill/>
          <a:ln w="12700" cap="flat" cmpd="sng">
            <a:solidFill>
              <a:srgbClr val="7F7F7F"/>
            </a:solidFill>
            <a:prstDash val="solid"/>
            <a:round/>
            <a:headEnd type="none" w="sm" len="sm"/>
            <a:tailEnd type="none" w="sm" len="sm"/>
          </a:ln>
        </p:spPr>
      </p:cxnSp>
      <p:sp>
        <p:nvSpPr>
          <p:cNvPr id="108" name="Google Shape;108;p39"/>
          <p:cNvSpPr txBox="1">
            <a:spLocks noGrp="1"/>
          </p:cNvSpPr>
          <p:nvPr>
            <p:ph type="body" idx="2"/>
          </p:nvPr>
        </p:nvSpPr>
        <p:spPr>
          <a:xfrm>
            <a:off x="340787" y="1118500"/>
            <a:ext cx="4030979" cy="341357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39"/>
          <p:cNvSpPr txBox="1">
            <a:spLocks noGrp="1"/>
          </p:cNvSpPr>
          <p:nvPr>
            <p:ph type="body" idx="3"/>
          </p:nvPr>
        </p:nvSpPr>
        <p:spPr>
          <a:xfrm>
            <a:off x="340787" y="423514"/>
            <a:ext cx="8439148" cy="68644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09" name="Google Shape;109;p39"/>
          <p:cNvGrpSpPr/>
          <p:nvPr/>
        </p:nvGrpSpPr>
        <p:grpSpPr>
          <a:xfrm>
            <a:off x="0" y="0"/>
            <a:ext cx="9140698" cy="142109"/>
            <a:chOff x="24417" y="792279"/>
            <a:chExt cx="9140698" cy="142109"/>
          </a:xfrm>
        </p:grpSpPr>
        <p:sp>
          <p:nvSpPr>
            <p:cNvPr id="110" name="Google Shape;110;p39"/>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1" name="Google Shape;111;p39"/>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2" name="Google Shape;112;p39"/>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1 Content Slide">
  <p:cSld name="1_1 Content Slide">
    <p:spTree>
      <p:nvGrpSpPr>
        <p:cNvPr id="1" name="Shape 113"/>
        <p:cNvGrpSpPr/>
        <p:nvPr/>
      </p:nvGrpSpPr>
      <p:grpSpPr>
        <a:xfrm>
          <a:off x="0" y="0"/>
          <a:ext cx="0" cy="0"/>
          <a:chOff x="0" y="0"/>
          <a:chExt cx="0" cy="0"/>
        </a:xfrm>
      </p:grpSpPr>
      <p:pic>
        <p:nvPicPr>
          <p:cNvPr id="114" name="Google Shape;114;p40"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
        <p:nvSpPr>
          <p:cNvPr id="115" name="Google Shape;115;p40"/>
          <p:cNvSpPr txBox="1">
            <a:spLocks noGrp="1"/>
          </p:cNvSpPr>
          <p:nvPr>
            <p:ph type="body" idx="1"/>
          </p:nvPr>
        </p:nvSpPr>
        <p:spPr>
          <a:xfrm>
            <a:off x="4745783" y="1668833"/>
            <a:ext cx="4030978" cy="286323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16" name="Google Shape;116;p40"/>
          <p:cNvCxnSpPr/>
          <p:nvPr/>
        </p:nvCxnSpPr>
        <p:spPr>
          <a:xfrm>
            <a:off x="4560361" y="1668833"/>
            <a:ext cx="0" cy="2863237"/>
          </a:xfrm>
          <a:prstGeom prst="straightConnector1">
            <a:avLst/>
          </a:prstGeom>
          <a:noFill/>
          <a:ln w="12700" cap="flat" cmpd="sng">
            <a:solidFill>
              <a:srgbClr val="7F7F7F"/>
            </a:solidFill>
            <a:prstDash val="solid"/>
            <a:round/>
            <a:headEnd type="none" w="sm" len="sm"/>
            <a:tailEnd type="none" w="sm" len="sm"/>
          </a:ln>
        </p:spPr>
      </p:cxnSp>
      <p:sp>
        <p:nvSpPr>
          <p:cNvPr id="117" name="Google Shape;117;p40"/>
          <p:cNvSpPr txBox="1">
            <a:spLocks noGrp="1"/>
          </p:cNvSpPr>
          <p:nvPr>
            <p:ph type="body" idx="2"/>
          </p:nvPr>
        </p:nvSpPr>
        <p:spPr>
          <a:xfrm>
            <a:off x="340787" y="1668833"/>
            <a:ext cx="4030979" cy="286323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Google Shape;118;p40"/>
          <p:cNvSpPr txBox="1">
            <a:spLocks noGrp="1"/>
          </p:cNvSpPr>
          <p:nvPr>
            <p:ph type="body" idx="3"/>
          </p:nvPr>
        </p:nvSpPr>
        <p:spPr>
          <a:xfrm>
            <a:off x="340787" y="423513"/>
            <a:ext cx="8439148" cy="124531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19" name="Google Shape;119;p40"/>
          <p:cNvGrpSpPr/>
          <p:nvPr/>
        </p:nvGrpSpPr>
        <p:grpSpPr>
          <a:xfrm>
            <a:off x="0" y="0"/>
            <a:ext cx="9140698" cy="142109"/>
            <a:chOff x="24417" y="792279"/>
            <a:chExt cx="9140698" cy="142109"/>
          </a:xfrm>
        </p:grpSpPr>
        <p:sp>
          <p:nvSpPr>
            <p:cNvPr id="120" name="Google Shape;120;p40"/>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21" name="Google Shape;121;p40"/>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22" name="Google Shape;122;p40"/>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Content Slide">
  <p:cSld name="2 Content Slide">
    <p:spTree>
      <p:nvGrpSpPr>
        <p:cNvPr id="1" name="Shape 123"/>
        <p:cNvGrpSpPr/>
        <p:nvPr/>
      </p:nvGrpSpPr>
      <p:grpSpPr>
        <a:xfrm>
          <a:off x="0" y="0"/>
          <a:ext cx="0" cy="0"/>
          <a:chOff x="0" y="0"/>
          <a:chExt cx="0" cy="0"/>
        </a:xfrm>
      </p:grpSpPr>
      <p:pic>
        <p:nvPicPr>
          <p:cNvPr id="124" name="Google Shape;124;p41"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
        <p:nvSpPr>
          <p:cNvPr id="125" name="Google Shape;125;p41"/>
          <p:cNvSpPr txBox="1">
            <a:spLocks noGrp="1"/>
          </p:cNvSpPr>
          <p:nvPr>
            <p:ph type="body" idx="1"/>
          </p:nvPr>
        </p:nvSpPr>
        <p:spPr>
          <a:xfrm>
            <a:off x="4748956" y="1118500"/>
            <a:ext cx="4030979" cy="341357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26" name="Google Shape;126;p41"/>
          <p:cNvCxnSpPr>
            <a:stCxn id="127" idx="2"/>
          </p:cNvCxnSpPr>
          <p:nvPr/>
        </p:nvCxnSpPr>
        <p:spPr>
          <a:xfrm>
            <a:off x="4560361" y="1109956"/>
            <a:ext cx="0" cy="3422100"/>
          </a:xfrm>
          <a:prstGeom prst="straightConnector1">
            <a:avLst/>
          </a:prstGeom>
          <a:noFill/>
          <a:ln w="12700" cap="flat" cmpd="sng">
            <a:solidFill>
              <a:srgbClr val="7F7F7F"/>
            </a:solidFill>
            <a:prstDash val="solid"/>
            <a:round/>
            <a:headEnd type="none" w="sm" len="sm"/>
            <a:tailEnd type="none" w="sm" len="sm"/>
          </a:ln>
        </p:spPr>
      </p:cxnSp>
      <p:sp>
        <p:nvSpPr>
          <p:cNvPr id="128" name="Google Shape;128;p41"/>
          <p:cNvSpPr>
            <a:spLocks noGrp="1"/>
          </p:cNvSpPr>
          <p:nvPr>
            <p:ph type="pic" idx="2"/>
          </p:nvPr>
        </p:nvSpPr>
        <p:spPr>
          <a:xfrm>
            <a:off x="340787" y="1118500"/>
            <a:ext cx="4030978" cy="3413570"/>
          </a:xfrm>
          <a:prstGeom prst="rect">
            <a:avLst/>
          </a:prstGeom>
          <a:solidFill>
            <a:srgbClr val="F2F2F2"/>
          </a:solidFill>
          <a:ln>
            <a:noFill/>
          </a:ln>
        </p:spPr>
      </p:sp>
      <p:sp>
        <p:nvSpPr>
          <p:cNvPr id="127" name="Google Shape;127;p41"/>
          <p:cNvSpPr txBox="1">
            <a:spLocks noGrp="1"/>
          </p:cNvSpPr>
          <p:nvPr>
            <p:ph type="body" idx="3"/>
          </p:nvPr>
        </p:nvSpPr>
        <p:spPr>
          <a:xfrm>
            <a:off x="340787" y="423514"/>
            <a:ext cx="8439148" cy="68644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29" name="Google Shape;129;p41"/>
          <p:cNvGrpSpPr/>
          <p:nvPr/>
        </p:nvGrpSpPr>
        <p:grpSpPr>
          <a:xfrm>
            <a:off x="0" y="0"/>
            <a:ext cx="9140698" cy="142109"/>
            <a:chOff x="24417" y="792279"/>
            <a:chExt cx="9140698" cy="142109"/>
          </a:xfrm>
        </p:grpSpPr>
        <p:sp>
          <p:nvSpPr>
            <p:cNvPr id="130" name="Google Shape;130;p41"/>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31" name="Google Shape;131;p41"/>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32" name="Google Shape;132;p41"/>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ntent Slide">
  <p:cSld name="3 Content Slide">
    <p:spTree>
      <p:nvGrpSpPr>
        <p:cNvPr id="1" name="Shape 133"/>
        <p:cNvGrpSpPr/>
        <p:nvPr/>
      </p:nvGrpSpPr>
      <p:grpSpPr>
        <a:xfrm>
          <a:off x="0" y="0"/>
          <a:ext cx="0" cy="0"/>
          <a:chOff x="0" y="0"/>
          <a:chExt cx="0" cy="0"/>
        </a:xfrm>
      </p:grpSpPr>
      <p:pic>
        <p:nvPicPr>
          <p:cNvPr id="134" name="Google Shape;134;p42"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
        <p:nvSpPr>
          <p:cNvPr id="135" name="Google Shape;135;p42"/>
          <p:cNvSpPr>
            <a:spLocks noGrp="1"/>
          </p:cNvSpPr>
          <p:nvPr>
            <p:ph type="pic" idx="2"/>
          </p:nvPr>
        </p:nvSpPr>
        <p:spPr>
          <a:xfrm>
            <a:off x="4748957" y="1118500"/>
            <a:ext cx="4030978" cy="3413570"/>
          </a:xfrm>
          <a:prstGeom prst="rect">
            <a:avLst/>
          </a:prstGeom>
          <a:solidFill>
            <a:srgbClr val="F2F2F2"/>
          </a:solidFill>
          <a:ln>
            <a:noFill/>
          </a:ln>
        </p:spPr>
      </p:sp>
      <p:cxnSp>
        <p:nvCxnSpPr>
          <p:cNvPr id="136" name="Google Shape;136;p42"/>
          <p:cNvCxnSpPr>
            <a:stCxn id="137" idx="2"/>
          </p:cNvCxnSpPr>
          <p:nvPr/>
        </p:nvCxnSpPr>
        <p:spPr>
          <a:xfrm>
            <a:off x="4560361" y="1109956"/>
            <a:ext cx="0" cy="3422100"/>
          </a:xfrm>
          <a:prstGeom prst="straightConnector1">
            <a:avLst/>
          </a:prstGeom>
          <a:noFill/>
          <a:ln w="12700" cap="flat" cmpd="sng">
            <a:solidFill>
              <a:srgbClr val="7F7F7F"/>
            </a:solidFill>
            <a:prstDash val="solid"/>
            <a:round/>
            <a:headEnd type="none" w="sm" len="sm"/>
            <a:tailEnd type="none" w="sm" len="sm"/>
          </a:ln>
        </p:spPr>
      </p:cxnSp>
      <p:sp>
        <p:nvSpPr>
          <p:cNvPr id="138" name="Google Shape;138;p42"/>
          <p:cNvSpPr txBox="1">
            <a:spLocks noGrp="1"/>
          </p:cNvSpPr>
          <p:nvPr>
            <p:ph type="body" idx="1"/>
          </p:nvPr>
        </p:nvSpPr>
        <p:spPr>
          <a:xfrm>
            <a:off x="340787" y="1118500"/>
            <a:ext cx="4030979" cy="341357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Google Shape;137;p42"/>
          <p:cNvSpPr txBox="1">
            <a:spLocks noGrp="1"/>
          </p:cNvSpPr>
          <p:nvPr>
            <p:ph type="body" idx="3"/>
          </p:nvPr>
        </p:nvSpPr>
        <p:spPr>
          <a:xfrm>
            <a:off x="340787" y="423514"/>
            <a:ext cx="8439148" cy="68644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39" name="Google Shape;139;p42"/>
          <p:cNvGrpSpPr/>
          <p:nvPr/>
        </p:nvGrpSpPr>
        <p:grpSpPr>
          <a:xfrm>
            <a:off x="0" y="0"/>
            <a:ext cx="9140698" cy="142109"/>
            <a:chOff x="24417" y="792279"/>
            <a:chExt cx="9140698" cy="142109"/>
          </a:xfrm>
        </p:grpSpPr>
        <p:sp>
          <p:nvSpPr>
            <p:cNvPr id="140" name="Google Shape;140;p42"/>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41" name="Google Shape;141;p42"/>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42" name="Google Shape;142;p42"/>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 Content Slide">
  <p:cSld name="4 Content Slide">
    <p:spTree>
      <p:nvGrpSpPr>
        <p:cNvPr id="1" name="Shape 143"/>
        <p:cNvGrpSpPr/>
        <p:nvPr/>
      </p:nvGrpSpPr>
      <p:grpSpPr>
        <a:xfrm>
          <a:off x="0" y="0"/>
          <a:ext cx="0" cy="0"/>
          <a:chOff x="0" y="0"/>
          <a:chExt cx="0" cy="0"/>
        </a:xfrm>
      </p:grpSpPr>
      <p:pic>
        <p:nvPicPr>
          <p:cNvPr id="144" name="Google Shape;144;p43"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
        <p:nvSpPr>
          <p:cNvPr id="145" name="Google Shape;145;p43"/>
          <p:cNvSpPr>
            <a:spLocks noGrp="1"/>
          </p:cNvSpPr>
          <p:nvPr>
            <p:ph type="pic" idx="2"/>
          </p:nvPr>
        </p:nvSpPr>
        <p:spPr>
          <a:xfrm>
            <a:off x="4748957" y="1118500"/>
            <a:ext cx="4030978" cy="3413570"/>
          </a:xfrm>
          <a:prstGeom prst="rect">
            <a:avLst/>
          </a:prstGeom>
          <a:solidFill>
            <a:srgbClr val="F2F2F2"/>
          </a:solidFill>
          <a:ln>
            <a:noFill/>
          </a:ln>
        </p:spPr>
      </p:sp>
      <p:cxnSp>
        <p:nvCxnSpPr>
          <p:cNvPr id="146" name="Google Shape;146;p43"/>
          <p:cNvCxnSpPr>
            <a:stCxn id="147" idx="2"/>
          </p:cNvCxnSpPr>
          <p:nvPr/>
        </p:nvCxnSpPr>
        <p:spPr>
          <a:xfrm>
            <a:off x="4560361" y="1109956"/>
            <a:ext cx="0" cy="3422100"/>
          </a:xfrm>
          <a:prstGeom prst="straightConnector1">
            <a:avLst/>
          </a:prstGeom>
          <a:noFill/>
          <a:ln w="12700" cap="flat" cmpd="sng">
            <a:solidFill>
              <a:srgbClr val="7F7F7F"/>
            </a:solidFill>
            <a:prstDash val="solid"/>
            <a:round/>
            <a:headEnd type="none" w="sm" len="sm"/>
            <a:tailEnd type="none" w="sm" len="sm"/>
          </a:ln>
        </p:spPr>
      </p:cxnSp>
      <p:sp>
        <p:nvSpPr>
          <p:cNvPr id="148" name="Google Shape;148;p43"/>
          <p:cNvSpPr>
            <a:spLocks noGrp="1"/>
          </p:cNvSpPr>
          <p:nvPr>
            <p:ph type="pic" idx="3"/>
          </p:nvPr>
        </p:nvSpPr>
        <p:spPr>
          <a:xfrm>
            <a:off x="340787" y="1118500"/>
            <a:ext cx="4030978" cy="3413570"/>
          </a:xfrm>
          <a:prstGeom prst="rect">
            <a:avLst/>
          </a:prstGeom>
          <a:solidFill>
            <a:srgbClr val="F2F2F2"/>
          </a:solidFill>
          <a:ln>
            <a:noFill/>
          </a:ln>
        </p:spPr>
      </p:sp>
      <p:sp>
        <p:nvSpPr>
          <p:cNvPr id="147" name="Google Shape;147;p43"/>
          <p:cNvSpPr txBox="1">
            <a:spLocks noGrp="1"/>
          </p:cNvSpPr>
          <p:nvPr>
            <p:ph type="body" idx="1"/>
          </p:nvPr>
        </p:nvSpPr>
        <p:spPr>
          <a:xfrm>
            <a:off x="340787" y="423514"/>
            <a:ext cx="8439148" cy="68644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49" name="Google Shape;149;p43"/>
          <p:cNvGrpSpPr/>
          <p:nvPr/>
        </p:nvGrpSpPr>
        <p:grpSpPr>
          <a:xfrm>
            <a:off x="0" y="0"/>
            <a:ext cx="9140698" cy="142109"/>
            <a:chOff x="24417" y="792279"/>
            <a:chExt cx="9140698" cy="142109"/>
          </a:xfrm>
        </p:grpSpPr>
        <p:sp>
          <p:nvSpPr>
            <p:cNvPr id="150" name="Google Shape;150;p43"/>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51" name="Google Shape;151;p43"/>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52" name="Google Shape;152;p43"/>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 Content Slide">
  <p:cSld name="5 Content Slide">
    <p:spTree>
      <p:nvGrpSpPr>
        <p:cNvPr id="1" name="Shape 153"/>
        <p:cNvGrpSpPr/>
        <p:nvPr/>
      </p:nvGrpSpPr>
      <p:grpSpPr>
        <a:xfrm>
          <a:off x="0" y="0"/>
          <a:ext cx="0" cy="0"/>
          <a:chOff x="0" y="0"/>
          <a:chExt cx="0" cy="0"/>
        </a:xfrm>
      </p:grpSpPr>
      <p:pic>
        <p:nvPicPr>
          <p:cNvPr id="154" name="Google Shape;154;p44"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
        <p:nvSpPr>
          <p:cNvPr id="155" name="Google Shape;155;p44"/>
          <p:cNvSpPr txBox="1">
            <a:spLocks noGrp="1"/>
          </p:cNvSpPr>
          <p:nvPr>
            <p:ph type="body" idx="1"/>
          </p:nvPr>
        </p:nvSpPr>
        <p:spPr>
          <a:xfrm>
            <a:off x="6050504" y="3492279"/>
            <a:ext cx="2750757" cy="9588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04800" algn="l" rtl="0">
              <a:spcBef>
                <a:spcPts val="240"/>
              </a:spcBef>
              <a:spcAft>
                <a:spcPts val="0"/>
              </a:spcAft>
              <a:buClr>
                <a:schemeClr val="accent2"/>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240"/>
              </a:spcBef>
              <a:spcAft>
                <a:spcPts val="0"/>
              </a:spcAft>
              <a:buClr>
                <a:schemeClr val="accent2"/>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2"/>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accent2"/>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44"/>
          <p:cNvSpPr>
            <a:spLocks noGrp="1"/>
          </p:cNvSpPr>
          <p:nvPr>
            <p:ph type="pic" idx="2"/>
          </p:nvPr>
        </p:nvSpPr>
        <p:spPr>
          <a:xfrm>
            <a:off x="6050723" y="1240901"/>
            <a:ext cx="2745943" cy="2179439"/>
          </a:xfrm>
          <a:prstGeom prst="rect">
            <a:avLst/>
          </a:prstGeom>
          <a:solidFill>
            <a:srgbClr val="F2F2F2"/>
          </a:solidFill>
          <a:ln>
            <a:noFill/>
          </a:ln>
        </p:spPr>
      </p:sp>
      <p:sp>
        <p:nvSpPr>
          <p:cNvPr id="157" name="Google Shape;157;p44"/>
          <p:cNvSpPr txBox="1">
            <a:spLocks noGrp="1"/>
          </p:cNvSpPr>
          <p:nvPr>
            <p:ph type="body" idx="3"/>
          </p:nvPr>
        </p:nvSpPr>
        <p:spPr>
          <a:xfrm>
            <a:off x="3198810" y="3492279"/>
            <a:ext cx="2750757" cy="9588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04800" algn="l" rtl="0">
              <a:spcBef>
                <a:spcPts val="24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24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8" name="Google Shape;158;p44"/>
          <p:cNvSpPr>
            <a:spLocks noGrp="1"/>
          </p:cNvSpPr>
          <p:nvPr>
            <p:ph type="pic" idx="4"/>
          </p:nvPr>
        </p:nvSpPr>
        <p:spPr>
          <a:xfrm>
            <a:off x="3199029" y="1240903"/>
            <a:ext cx="2745943" cy="2179439"/>
          </a:xfrm>
          <a:prstGeom prst="rect">
            <a:avLst/>
          </a:prstGeom>
          <a:solidFill>
            <a:srgbClr val="F2F2F2"/>
          </a:solidFill>
          <a:ln>
            <a:noFill/>
          </a:ln>
        </p:spPr>
      </p:sp>
      <p:sp>
        <p:nvSpPr>
          <p:cNvPr id="159" name="Google Shape;159;p44"/>
          <p:cNvSpPr txBox="1">
            <a:spLocks noGrp="1"/>
          </p:cNvSpPr>
          <p:nvPr>
            <p:ph type="body" idx="5"/>
          </p:nvPr>
        </p:nvSpPr>
        <p:spPr>
          <a:xfrm>
            <a:off x="342740" y="3492279"/>
            <a:ext cx="2750757" cy="9588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Google Shape;160;p44"/>
          <p:cNvSpPr>
            <a:spLocks noGrp="1"/>
          </p:cNvSpPr>
          <p:nvPr>
            <p:ph type="pic" idx="6"/>
          </p:nvPr>
        </p:nvSpPr>
        <p:spPr>
          <a:xfrm>
            <a:off x="347335" y="1240904"/>
            <a:ext cx="2745943" cy="2179439"/>
          </a:xfrm>
          <a:prstGeom prst="rect">
            <a:avLst/>
          </a:prstGeom>
          <a:solidFill>
            <a:srgbClr val="F2F2F2"/>
          </a:solidFill>
          <a:ln>
            <a:noFill/>
          </a:ln>
        </p:spPr>
      </p:sp>
      <p:sp>
        <p:nvSpPr>
          <p:cNvPr id="161" name="Google Shape;161;p44"/>
          <p:cNvSpPr txBox="1">
            <a:spLocks noGrp="1"/>
          </p:cNvSpPr>
          <p:nvPr>
            <p:ph type="body" idx="7"/>
          </p:nvPr>
        </p:nvSpPr>
        <p:spPr>
          <a:xfrm>
            <a:off x="340787" y="423514"/>
            <a:ext cx="8439148" cy="68644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62" name="Google Shape;162;p44"/>
          <p:cNvGrpSpPr/>
          <p:nvPr/>
        </p:nvGrpSpPr>
        <p:grpSpPr>
          <a:xfrm>
            <a:off x="0" y="0"/>
            <a:ext cx="9140698" cy="142109"/>
            <a:chOff x="24417" y="792279"/>
            <a:chExt cx="9140698" cy="142109"/>
          </a:xfrm>
        </p:grpSpPr>
        <p:sp>
          <p:nvSpPr>
            <p:cNvPr id="163" name="Google Shape;163;p44"/>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64" name="Google Shape;164;p44"/>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65" name="Google Shape;165;p44"/>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 Content Slide">
  <p:cSld name="8 Content Slide">
    <p:spTree>
      <p:nvGrpSpPr>
        <p:cNvPr id="1" name="Shape 166"/>
        <p:cNvGrpSpPr/>
        <p:nvPr/>
      </p:nvGrpSpPr>
      <p:grpSpPr>
        <a:xfrm>
          <a:off x="0" y="0"/>
          <a:ext cx="0" cy="0"/>
          <a:chOff x="0" y="0"/>
          <a:chExt cx="0" cy="0"/>
        </a:xfrm>
      </p:grpSpPr>
      <p:pic>
        <p:nvPicPr>
          <p:cNvPr id="167" name="Google Shape;167;p45"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grpSp>
        <p:nvGrpSpPr>
          <p:cNvPr id="168" name="Google Shape;168;p45"/>
          <p:cNvGrpSpPr/>
          <p:nvPr/>
        </p:nvGrpSpPr>
        <p:grpSpPr>
          <a:xfrm>
            <a:off x="0" y="0"/>
            <a:ext cx="9140698" cy="142109"/>
            <a:chOff x="24417" y="792279"/>
            <a:chExt cx="9140698" cy="142109"/>
          </a:xfrm>
        </p:grpSpPr>
        <p:sp>
          <p:nvSpPr>
            <p:cNvPr id="169" name="Google Shape;169;p45"/>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70" name="Google Shape;170;p45"/>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71" name="Google Shape;171;p45"/>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Collage">
  <p:cSld name="Image Collage">
    <p:spTree>
      <p:nvGrpSpPr>
        <p:cNvPr id="1" name="Shape 172"/>
        <p:cNvGrpSpPr/>
        <p:nvPr/>
      </p:nvGrpSpPr>
      <p:grpSpPr>
        <a:xfrm>
          <a:off x="0" y="0"/>
          <a:ext cx="0" cy="0"/>
          <a:chOff x="0" y="0"/>
          <a:chExt cx="0" cy="0"/>
        </a:xfrm>
      </p:grpSpPr>
      <p:sp>
        <p:nvSpPr>
          <p:cNvPr id="173" name="Google Shape;173;p46"/>
          <p:cNvSpPr>
            <a:spLocks noGrp="1"/>
          </p:cNvSpPr>
          <p:nvPr>
            <p:ph type="pic" idx="2"/>
          </p:nvPr>
        </p:nvSpPr>
        <p:spPr>
          <a:xfrm>
            <a:off x="6220163" y="2531694"/>
            <a:ext cx="2923837" cy="1929341"/>
          </a:xfrm>
          <a:prstGeom prst="rect">
            <a:avLst/>
          </a:prstGeom>
          <a:solidFill>
            <a:srgbClr val="F2F2F2"/>
          </a:solidFill>
          <a:ln>
            <a:noFill/>
          </a:ln>
        </p:spPr>
      </p:sp>
      <p:sp>
        <p:nvSpPr>
          <p:cNvPr id="174" name="Google Shape;174;p46"/>
          <p:cNvSpPr>
            <a:spLocks noGrp="1"/>
          </p:cNvSpPr>
          <p:nvPr>
            <p:ph type="pic" idx="3"/>
          </p:nvPr>
        </p:nvSpPr>
        <p:spPr>
          <a:xfrm>
            <a:off x="3748315" y="3518915"/>
            <a:ext cx="2472574" cy="1624584"/>
          </a:xfrm>
          <a:prstGeom prst="rect">
            <a:avLst/>
          </a:prstGeom>
          <a:solidFill>
            <a:srgbClr val="F2F2F2"/>
          </a:solidFill>
          <a:ln>
            <a:noFill/>
          </a:ln>
        </p:spPr>
      </p:sp>
      <p:sp>
        <p:nvSpPr>
          <p:cNvPr id="175" name="Google Shape;175;p46"/>
          <p:cNvSpPr>
            <a:spLocks noGrp="1"/>
          </p:cNvSpPr>
          <p:nvPr>
            <p:ph type="pic" idx="4"/>
          </p:nvPr>
        </p:nvSpPr>
        <p:spPr>
          <a:xfrm>
            <a:off x="3152231" y="1767823"/>
            <a:ext cx="3068658" cy="1725408"/>
          </a:xfrm>
          <a:prstGeom prst="rect">
            <a:avLst/>
          </a:prstGeom>
          <a:solidFill>
            <a:srgbClr val="F2F2F2"/>
          </a:solidFill>
          <a:ln>
            <a:noFill/>
          </a:ln>
        </p:spPr>
      </p:sp>
      <p:sp>
        <p:nvSpPr>
          <p:cNvPr id="176" name="Google Shape;176;p46"/>
          <p:cNvSpPr>
            <a:spLocks noGrp="1"/>
          </p:cNvSpPr>
          <p:nvPr>
            <p:ph type="pic" idx="5"/>
          </p:nvPr>
        </p:nvSpPr>
        <p:spPr>
          <a:xfrm>
            <a:off x="1" y="3493231"/>
            <a:ext cx="2463056" cy="1656694"/>
          </a:xfrm>
          <a:prstGeom prst="rect">
            <a:avLst/>
          </a:prstGeom>
          <a:solidFill>
            <a:srgbClr val="F2F2F2"/>
          </a:solidFill>
          <a:ln>
            <a:noFill/>
          </a:ln>
        </p:spPr>
      </p:sp>
      <p:sp>
        <p:nvSpPr>
          <p:cNvPr id="177" name="Google Shape;177;p46"/>
          <p:cNvSpPr>
            <a:spLocks noGrp="1"/>
          </p:cNvSpPr>
          <p:nvPr>
            <p:ph type="pic" idx="6"/>
          </p:nvPr>
        </p:nvSpPr>
        <p:spPr>
          <a:xfrm>
            <a:off x="0" y="1389688"/>
            <a:ext cx="3152231" cy="2103543"/>
          </a:xfrm>
          <a:prstGeom prst="rect">
            <a:avLst/>
          </a:prstGeom>
          <a:solidFill>
            <a:srgbClr val="F2F2F2"/>
          </a:solidFill>
          <a:ln>
            <a:noFill/>
          </a:ln>
        </p:spPr>
      </p:sp>
      <p:sp>
        <p:nvSpPr>
          <p:cNvPr id="178" name="Google Shape;178;p46"/>
          <p:cNvSpPr>
            <a:spLocks noGrp="1"/>
          </p:cNvSpPr>
          <p:nvPr>
            <p:ph type="pic" idx="7"/>
          </p:nvPr>
        </p:nvSpPr>
        <p:spPr>
          <a:xfrm>
            <a:off x="3150249" y="-20510"/>
            <a:ext cx="3071364" cy="1788332"/>
          </a:xfrm>
          <a:prstGeom prst="rect">
            <a:avLst/>
          </a:prstGeom>
          <a:solidFill>
            <a:srgbClr val="F2F2F2"/>
          </a:solidFill>
          <a:ln>
            <a:noFill/>
          </a:ln>
        </p:spPr>
      </p:sp>
      <p:sp>
        <p:nvSpPr>
          <p:cNvPr id="179" name="Google Shape;179;p46"/>
          <p:cNvSpPr>
            <a:spLocks noGrp="1"/>
          </p:cNvSpPr>
          <p:nvPr>
            <p:ph type="pic" idx="8"/>
          </p:nvPr>
        </p:nvSpPr>
        <p:spPr>
          <a:xfrm>
            <a:off x="6221613" y="-20510"/>
            <a:ext cx="2922386" cy="1956115"/>
          </a:xfrm>
          <a:prstGeom prst="rect">
            <a:avLst/>
          </a:prstGeom>
          <a:solidFill>
            <a:srgbClr val="F2F2F2"/>
          </a:solidFill>
          <a:ln>
            <a:noFill/>
          </a:ln>
        </p:spPr>
      </p:sp>
      <p:sp>
        <p:nvSpPr>
          <p:cNvPr id="180" name="Google Shape;180;p46"/>
          <p:cNvSpPr>
            <a:spLocks noGrp="1"/>
          </p:cNvSpPr>
          <p:nvPr>
            <p:ph type="pic" idx="9"/>
          </p:nvPr>
        </p:nvSpPr>
        <p:spPr>
          <a:xfrm>
            <a:off x="658592" y="-20510"/>
            <a:ext cx="2486967" cy="1410200"/>
          </a:xfrm>
          <a:prstGeom prst="rect">
            <a:avLst/>
          </a:prstGeom>
          <a:solidFill>
            <a:srgbClr val="F2F2F2"/>
          </a:solidFill>
          <a:ln>
            <a:noFill/>
          </a:ln>
        </p:spPr>
      </p:sp>
      <p:sp>
        <p:nvSpPr>
          <p:cNvPr id="181" name="Google Shape;181;p46"/>
          <p:cNvSpPr/>
          <p:nvPr/>
        </p:nvSpPr>
        <p:spPr>
          <a:xfrm>
            <a:off x="6220889" y="1921832"/>
            <a:ext cx="2923110" cy="61002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p46"/>
          <p:cNvSpPr/>
          <p:nvPr/>
        </p:nvSpPr>
        <p:spPr>
          <a:xfrm>
            <a:off x="-1" y="1316"/>
            <a:ext cx="663283" cy="140195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3" name="Google Shape;183;p46"/>
          <p:cNvSpPr/>
          <p:nvPr/>
        </p:nvSpPr>
        <p:spPr>
          <a:xfrm>
            <a:off x="2465040" y="3506084"/>
            <a:ext cx="1283275" cy="163741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4" name="Google Shape;184;p46"/>
          <p:cNvSpPr/>
          <p:nvPr/>
        </p:nvSpPr>
        <p:spPr>
          <a:xfrm>
            <a:off x="6220889" y="4453686"/>
            <a:ext cx="2923112" cy="689813"/>
          </a:xfrm>
          <a:prstGeom prst="rect">
            <a:avLst/>
          </a:prstGeom>
          <a:solidFill>
            <a:srgbClr val="E877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5" name="Google Shape;185;p46"/>
          <p:cNvPicPr preferRelativeResize="0"/>
          <p:nvPr/>
        </p:nvPicPr>
        <p:blipFill rotWithShape="1">
          <a:blip r:embed="rId2">
            <a:alphaModFix/>
          </a:blip>
          <a:srcRect/>
          <a:stretch/>
        </p:blipFill>
        <p:spPr>
          <a:xfrm>
            <a:off x="8310563" y="4816475"/>
            <a:ext cx="687387" cy="219075"/>
          </a:xfrm>
          <a:prstGeom prst="rect">
            <a:avLst/>
          </a:prstGeom>
          <a:noFill/>
          <a:ln>
            <a:noFill/>
          </a:ln>
        </p:spPr>
      </p:pic>
      <p:grpSp>
        <p:nvGrpSpPr>
          <p:cNvPr id="186" name="Google Shape;186;p46"/>
          <p:cNvGrpSpPr/>
          <p:nvPr/>
        </p:nvGrpSpPr>
        <p:grpSpPr>
          <a:xfrm>
            <a:off x="0" y="0"/>
            <a:ext cx="9144000" cy="5149925"/>
            <a:chOff x="0" y="0"/>
            <a:chExt cx="9144000" cy="5149925"/>
          </a:xfrm>
        </p:grpSpPr>
        <p:cxnSp>
          <p:nvCxnSpPr>
            <p:cNvPr id="187" name="Google Shape;187;p46"/>
            <p:cNvCxnSpPr/>
            <p:nvPr/>
          </p:nvCxnSpPr>
          <p:spPr>
            <a:xfrm>
              <a:off x="0" y="3499658"/>
              <a:ext cx="6221615" cy="0"/>
            </a:xfrm>
            <a:prstGeom prst="straightConnector1">
              <a:avLst/>
            </a:prstGeom>
            <a:noFill/>
            <a:ln w="50800" cap="flat" cmpd="sng">
              <a:solidFill>
                <a:schemeClr val="lt1"/>
              </a:solidFill>
              <a:prstDash val="solid"/>
              <a:round/>
              <a:headEnd type="none" w="sm" len="sm"/>
              <a:tailEnd type="none" w="sm" len="sm"/>
            </a:ln>
          </p:spPr>
        </p:cxnSp>
        <p:cxnSp>
          <p:nvCxnSpPr>
            <p:cNvPr id="188" name="Google Shape;188;p46"/>
            <p:cNvCxnSpPr/>
            <p:nvPr/>
          </p:nvCxnSpPr>
          <p:spPr>
            <a:xfrm>
              <a:off x="6221615" y="1935605"/>
              <a:ext cx="2922385" cy="0"/>
            </a:xfrm>
            <a:prstGeom prst="straightConnector1">
              <a:avLst/>
            </a:prstGeom>
            <a:noFill/>
            <a:ln w="50800" cap="flat" cmpd="sng">
              <a:solidFill>
                <a:schemeClr val="lt1"/>
              </a:solidFill>
              <a:prstDash val="solid"/>
              <a:round/>
              <a:headEnd type="none" w="sm" len="sm"/>
              <a:tailEnd type="none" w="sm" len="sm"/>
            </a:ln>
          </p:spPr>
        </p:cxnSp>
        <p:cxnSp>
          <p:nvCxnSpPr>
            <p:cNvPr id="189" name="Google Shape;189;p46"/>
            <p:cNvCxnSpPr/>
            <p:nvPr/>
          </p:nvCxnSpPr>
          <p:spPr>
            <a:xfrm>
              <a:off x="6221615" y="2531854"/>
              <a:ext cx="2922385" cy="0"/>
            </a:xfrm>
            <a:prstGeom prst="straightConnector1">
              <a:avLst/>
            </a:prstGeom>
            <a:noFill/>
            <a:ln w="50800" cap="flat" cmpd="sng">
              <a:solidFill>
                <a:schemeClr val="lt1"/>
              </a:solidFill>
              <a:prstDash val="solid"/>
              <a:round/>
              <a:headEnd type="none" w="sm" len="sm"/>
              <a:tailEnd type="none" w="sm" len="sm"/>
            </a:ln>
          </p:spPr>
        </p:cxnSp>
        <p:cxnSp>
          <p:nvCxnSpPr>
            <p:cNvPr id="190" name="Google Shape;190;p46"/>
            <p:cNvCxnSpPr/>
            <p:nvPr/>
          </p:nvCxnSpPr>
          <p:spPr>
            <a:xfrm>
              <a:off x="6221615" y="4467461"/>
              <a:ext cx="2922385" cy="0"/>
            </a:xfrm>
            <a:prstGeom prst="straightConnector1">
              <a:avLst/>
            </a:prstGeom>
            <a:noFill/>
            <a:ln w="50800" cap="flat" cmpd="sng">
              <a:solidFill>
                <a:schemeClr val="lt1"/>
              </a:solidFill>
              <a:prstDash val="solid"/>
              <a:round/>
              <a:headEnd type="none" w="sm" len="sm"/>
              <a:tailEnd type="none" w="sm" len="sm"/>
            </a:ln>
          </p:spPr>
        </p:cxnSp>
        <p:cxnSp>
          <p:nvCxnSpPr>
            <p:cNvPr id="191" name="Google Shape;191;p46"/>
            <p:cNvCxnSpPr/>
            <p:nvPr/>
          </p:nvCxnSpPr>
          <p:spPr>
            <a:xfrm>
              <a:off x="6221615" y="0"/>
              <a:ext cx="0" cy="5143499"/>
            </a:xfrm>
            <a:prstGeom prst="straightConnector1">
              <a:avLst/>
            </a:prstGeom>
            <a:noFill/>
            <a:ln w="50800" cap="flat" cmpd="sng">
              <a:solidFill>
                <a:schemeClr val="lt1"/>
              </a:solidFill>
              <a:prstDash val="solid"/>
              <a:round/>
              <a:headEnd type="none" w="sm" len="sm"/>
              <a:tailEnd type="none" w="sm" len="sm"/>
            </a:ln>
          </p:spPr>
        </p:cxnSp>
        <p:cxnSp>
          <p:nvCxnSpPr>
            <p:cNvPr id="192" name="Google Shape;192;p46"/>
            <p:cNvCxnSpPr/>
            <p:nvPr/>
          </p:nvCxnSpPr>
          <p:spPr>
            <a:xfrm>
              <a:off x="3749040" y="3499658"/>
              <a:ext cx="0" cy="1650267"/>
            </a:xfrm>
            <a:prstGeom prst="straightConnector1">
              <a:avLst/>
            </a:prstGeom>
            <a:noFill/>
            <a:ln w="50800" cap="flat" cmpd="sng">
              <a:solidFill>
                <a:schemeClr val="lt1"/>
              </a:solidFill>
              <a:prstDash val="solid"/>
              <a:round/>
              <a:headEnd type="none" w="sm" len="sm"/>
              <a:tailEnd type="none" w="sm" len="sm"/>
            </a:ln>
          </p:spPr>
        </p:cxnSp>
        <p:cxnSp>
          <p:nvCxnSpPr>
            <p:cNvPr id="193" name="Google Shape;193;p46"/>
            <p:cNvCxnSpPr/>
            <p:nvPr/>
          </p:nvCxnSpPr>
          <p:spPr>
            <a:xfrm>
              <a:off x="2465765" y="3499658"/>
              <a:ext cx="0" cy="1650267"/>
            </a:xfrm>
            <a:prstGeom prst="straightConnector1">
              <a:avLst/>
            </a:prstGeom>
            <a:noFill/>
            <a:ln w="50800" cap="flat" cmpd="sng">
              <a:solidFill>
                <a:schemeClr val="lt1"/>
              </a:solidFill>
              <a:prstDash val="solid"/>
              <a:round/>
              <a:headEnd type="none" w="sm" len="sm"/>
              <a:tailEnd type="none" w="sm" len="sm"/>
            </a:ln>
          </p:spPr>
        </p:cxnSp>
        <p:cxnSp>
          <p:nvCxnSpPr>
            <p:cNvPr id="194" name="Google Shape;194;p46"/>
            <p:cNvCxnSpPr/>
            <p:nvPr/>
          </p:nvCxnSpPr>
          <p:spPr>
            <a:xfrm>
              <a:off x="0" y="1392787"/>
              <a:ext cx="3152233" cy="0"/>
            </a:xfrm>
            <a:prstGeom prst="straightConnector1">
              <a:avLst/>
            </a:prstGeom>
            <a:noFill/>
            <a:ln w="50800" cap="flat" cmpd="sng">
              <a:solidFill>
                <a:schemeClr val="lt1"/>
              </a:solidFill>
              <a:prstDash val="solid"/>
              <a:round/>
              <a:headEnd type="none" w="sm" len="sm"/>
              <a:tailEnd type="none" w="sm" len="sm"/>
            </a:ln>
          </p:spPr>
        </p:cxnSp>
        <p:cxnSp>
          <p:nvCxnSpPr>
            <p:cNvPr id="195" name="Google Shape;195;p46"/>
            <p:cNvCxnSpPr/>
            <p:nvPr/>
          </p:nvCxnSpPr>
          <p:spPr>
            <a:xfrm>
              <a:off x="3152233" y="0"/>
              <a:ext cx="0" cy="3499658"/>
            </a:xfrm>
            <a:prstGeom prst="straightConnector1">
              <a:avLst/>
            </a:prstGeom>
            <a:noFill/>
            <a:ln w="50800" cap="flat" cmpd="sng">
              <a:solidFill>
                <a:schemeClr val="lt1"/>
              </a:solidFill>
              <a:prstDash val="solid"/>
              <a:round/>
              <a:headEnd type="none" w="sm" len="sm"/>
              <a:tailEnd type="none" w="sm" len="sm"/>
            </a:ln>
          </p:spPr>
        </p:cxnSp>
        <p:cxnSp>
          <p:nvCxnSpPr>
            <p:cNvPr id="196" name="Google Shape;196;p46"/>
            <p:cNvCxnSpPr/>
            <p:nvPr/>
          </p:nvCxnSpPr>
          <p:spPr>
            <a:xfrm>
              <a:off x="3152233" y="1767822"/>
              <a:ext cx="3069380" cy="788"/>
            </a:xfrm>
            <a:prstGeom prst="straightConnector1">
              <a:avLst/>
            </a:prstGeom>
            <a:noFill/>
            <a:ln w="50800" cap="flat" cmpd="sng">
              <a:solidFill>
                <a:schemeClr val="lt1"/>
              </a:solidFill>
              <a:prstDash val="solid"/>
              <a:round/>
              <a:headEnd type="none" w="sm" len="sm"/>
              <a:tailEnd type="none" w="sm" len="sm"/>
            </a:ln>
          </p:spPr>
        </p:cxnSp>
        <p:cxnSp>
          <p:nvCxnSpPr>
            <p:cNvPr id="197" name="Google Shape;197;p46"/>
            <p:cNvCxnSpPr/>
            <p:nvPr/>
          </p:nvCxnSpPr>
          <p:spPr>
            <a:xfrm>
              <a:off x="667130" y="0"/>
              <a:ext cx="0" cy="1392787"/>
            </a:xfrm>
            <a:prstGeom prst="straightConnector1">
              <a:avLst/>
            </a:prstGeom>
            <a:noFill/>
            <a:ln w="50800" cap="flat" cmpd="sng">
              <a:solidFill>
                <a:schemeClr val="lt1"/>
              </a:solidFill>
              <a:prstDash val="solid"/>
              <a:round/>
              <a:headEnd type="none" w="sm" len="sm"/>
              <a:tailEnd type="none" w="sm" len="sm"/>
            </a:ln>
          </p:spPr>
        </p:cxnSp>
      </p:grpSp>
      <p:pic>
        <p:nvPicPr>
          <p:cNvPr id="198" name="Google Shape;198;p46"/>
          <p:cNvPicPr preferRelativeResize="0"/>
          <p:nvPr/>
        </p:nvPicPr>
        <p:blipFill rotWithShape="1">
          <a:blip r:embed="rId2">
            <a:alphaModFix/>
          </a:blip>
          <a:srcRect/>
          <a:stretch/>
        </p:blipFill>
        <p:spPr>
          <a:xfrm>
            <a:off x="8310055" y="4817245"/>
            <a:ext cx="687170" cy="21871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ell Phone">
  <p:cSld name="Cell Phone">
    <p:spTree>
      <p:nvGrpSpPr>
        <p:cNvPr id="1" name="Shape 199"/>
        <p:cNvGrpSpPr/>
        <p:nvPr/>
      </p:nvGrpSpPr>
      <p:grpSpPr>
        <a:xfrm>
          <a:off x="0" y="0"/>
          <a:ext cx="0" cy="0"/>
          <a:chOff x="0" y="0"/>
          <a:chExt cx="0" cy="0"/>
        </a:xfrm>
      </p:grpSpPr>
      <p:pic>
        <p:nvPicPr>
          <p:cNvPr id="200" name="Google Shape;200;p47"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pic>
        <p:nvPicPr>
          <p:cNvPr id="201" name="Google Shape;201;p47" descr="Icon&#10;&#10;Description automatically generated"/>
          <p:cNvPicPr preferRelativeResize="0"/>
          <p:nvPr/>
        </p:nvPicPr>
        <p:blipFill rotWithShape="1">
          <a:blip r:embed="rId3">
            <a:alphaModFix/>
          </a:blip>
          <a:srcRect/>
          <a:stretch/>
        </p:blipFill>
        <p:spPr>
          <a:xfrm>
            <a:off x="716558" y="0"/>
            <a:ext cx="7478536" cy="5143500"/>
          </a:xfrm>
          <a:prstGeom prst="rect">
            <a:avLst/>
          </a:prstGeom>
          <a:noFill/>
          <a:ln>
            <a:noFill/>
          </a:ln>
        </p:spPr>
      </p:pic>
      <p:sp>
        <p:nvSpPr>
          <p:cNvPr id="202" name="Google Shape;202;p47"/>
          <p:cNvSpPr>
            <a:spLocks noGrp="1"/>
          </p:cNvSpPr>
          <p:nvPr>
            <p:ph type="pic" idx="2"/>
          </p:nvPr>
        </p:nvSpPr>
        <p:spPr>
          <a:xfrm>
            <a:off x="3444766" y="508438"/>
            <a:ext cx="2045575" cy="4114361"/>
          </a:xfrm>
          <a:prstGeom prst="roundRect">
            <a:avLst>
              <a:gd name="adj" fmla="val 8204"/>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9 Content Slide">
  <p:cSld name="9 Content Slide">
    <p:spTree>
      <p:nvGrpSpPr>
        <p:cNvPr id="1" name="Shape 24"/>
        <p:cNvGrpSpPr/>
        <p:nvPr/>
      </p:nvGrpSpPr>
      <p:grpSpPr>
        <a:xfrm>
          <a:off x="0" y="0"/>
          <a:ext cx="0" cy="0"/>
          <a:chOff x="0" y="0"/>
          <a:chExt cx="0" cy="0"/>
        </a:xfrm>
      </p:grpSpPr>
      <p:pic>
        <p:nvPicPr>
          <p:cNvPr id="25" name="Google Shape;25;p30"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t">
  <p:cSld name="Tablet">
    <p:spTree>
      <p:nvGrpSpPr>
        <p:cNvPr id="1" name="Shape 203"/>
        <p:cNvGrpSpPr/>
        <p:nvPr/>
      </p:nvGrpSpPr>
      <p:grpSpPr>
        <a:xfrm>
          <a:off x="0" y="0"/>
          <a:ext cx="0" cy="0"/>
          <a:chOff x="0" y="0"/>
          <a:chExt cx="0" cy="0"/>
        </a:xfrm>
      </p:grpSpPr>
      <p:pic>
        <p:nvPicPr>
          <p:cNvPr id="204" name="Google Shape;204;p48"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pic>
        <p:nvPicPr>
          <p:cNvPr id="205" name="Google Shape;205;p48"/>
          <p:cNvPicPr preferRelativeResize="0"/>
          <p:nvPr/>
        </p:nvPicPr>
        <p:blipFill rotWithShape="1">
          <a:blip r:embed="rId3">
            <a:alphaModFix/>
          </a:blip>
          <a:srcRect/>
          <a:stretch/>
        </p:blipFill>
        <p:spPr>
          <a:xfrm>
            <a:off x="1883261" y="698710"/>
            <a:ext cx="5502168" cy="3929706"/>
          </a:xfrm>
          <a:prstGeom prst="rect">
            <a:avLst/>
          </a:prstGeom>
          <a:noFill/>
          <a:ln>
            <a:noFill/>
          </a:ln>
        </p:spPr>
      </p:pic>
      <p:sp>
        <p:nvSpPr>
          <p:cNvPr id="206" name="Google Shape;206;p48"/>
          <p:cNvSpPr>
            <a:spLocks noGrp="1"/>
          </p:cNvSpPr>
          <p:nvPr>
            <p:ph type="pic" idx="2"/>
          </p:nvPr>
        </p:nvSpPr>
        <p:spPr>
          <a:xfrm>
            <a:off x="2566626" y="929153"/>
            <a:ext cx="4111647" cy="3087901"/>
          </a:xfrm>
          <a:prstGeom prst="roundRect">
            <a:avLst>
              <a:gd name="adj" fmla="val 0"/>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aptop">
  <p:cSld name="Laptop">
    <p:spTree>
      <p:nvGrpSpPr>
        <p:cNvPr id="1" name="Shape 207"/>
        <p:cNvGrpSpPr/>
        <p:nvPr/>
      </p:nvGrpSpPr>
      <p:grpSpPr>
        <a:xfrm>
          <a:off x="0" y="0"/>
          <a:ext cx="0" cy="0"/>
          <a:chOff x="0" y="0"/>
          <a:chExt cx="0" cy="0"/>
        </a:xfrm>
      </p:grpSpPr>
      <p:pic>
        <p:nvPicPr>
          <p:cNvPr id="208" name="Google Shape;208;p49"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
        <p:nvSpPr>
          <p:cNvPr id="209" name="Google Shape;209;p49"/>
          <p:cNvSpPr>
            <a:spLocks noGrp="1"/>
          </p:cNvSpPr>
          <p:nvPr>
            <p:ph type="pic" idx="2"/>
          </p:nvPr>
        </p:nvSpPr>
        <p:spPr>
          <a:xfrm>
            <a:off x="1992761" y="662151"/>
            <a:ext cx="5183701" cy="3241391"/>
          </a:xfrm>
          <a:prstGeom prst="roundRect">
            <a:avLst>
              <a:gd name="adj" fmla="val 0"/>
            </a:avLst>
          </a:prstGeom>
          <a:noFill/>
          <a:ln>
            <a:noFill/>
          </a:ln>
        </p:spPr>
      </p:sp>
      <p:pic>
        <p:nvPicPr>
          <p:cNvPr id="210" name="Google Shape;210;p49"/>
          <p:cNvPicPr preferRelativeResize="0"/>
          <p:nvPr/>
        </p:nvPicPr>
        <p:blipFill rotWithShape="1">
          <a:blip r:embed="rId3">
            <a:alphaModFix/>
          </a:blip>
          <a:srcRect/>
          <a:stretch/>
        </p:blipFill>
        <p:spPr>
          <a:xfrm>
            <a:off x="398585" y="433475"/>
            <a:ext cx="8298180" cy="464261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esktop">
  <p:cSld name="Desktop">
    <p:spTree>
      <p:nvGrpSpPr>
        <p:cNvPr id="1" name="Shape 211"/>
        <p:cNvGrpSpPr/>
        <p:nvPr/>
      </p:nvGrpSpPr>
      <p:grpSpPr>
        <a:xfrm>
          <a:off x="0" y="0"/>
          <a:ext cx="0" cy="0"/>
          <a:chOff x="0" y="0"/>
          <a:chExt cx="0" cy="0"/>
        </a:xfrm>
      </p:grpSpPr>
      <p:pic>
        <p:nvPicPr>
          <p:cNvPr id="212" name="Google Shape;212;p50"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pic>
        <p:nvPicPr>
          <p:cNvPr id="213" name="Google Shape;213;p50"/>
          <p:cNvPicPr preferRelativeResize="0"/>
          <p:nvPr/>
        </p:nvPicPr>
        <p:blipFill rotWithShape="1">
          <a:blip r:embed="rId3">
            <a:alphaModFix/>
          </a:blip>
          <a:srcRect/>
          <a:stretch/>
        </p:blipFill>
        <p:spPr>
          <a:xfrm>
            <a:off x="1971027" y="337782"/>
            <a:ext cx="5237018" cy="4800600"/>
          </a:xfrm>
          <a:prstGeom prst="rect">
            <a:avLst/>
          </a:prstGeom>
          <a:noFill/>
          <a:ln>
            <a:noFill/>
          </a:ln>
        </p:spPr>
      </p:pic>
      <p:sp>
        <p:nvSpPr>
          <p:cNvPr id="214" name="Google Shape;214;p50"/>
          <p:cNvSpPr>
            <a:spLocks noGrp="1"/>
          </p:cNvSpPr>
          <p:nvPr>
            <p:ph type="pic" idx="2"/>
          </p:nvPr>
        </p:nvSpPr>
        <p:spPr>
          <a:xfrm>
            <a:off x="2303489" y="649574"/>
            <a:ext cx="4557009" cy="2723214"/>
          </a:xfrm>
          <a:prstGeom prst="roundRect">
            <a:avLst>
              <a:gd name="adj" fmla="val 0"/>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esktop and Phone">
  <p:cSld name="Desktop and Phone">
    <p:spTree>
      <p:nvGrpSpPr>
        <p:cNvPr id="1" name="Shape 215"/>
        <p:cNvGrpSpPr/>
        <p:nvPr/>
      </p:nvGrpSpPr>
      <p:grpSpPr>
        <a:xfrm>
          <a:off x="0" y="0"/>
          <a:ext cx="0" cy="0"/>
          <a:chOff x="0" y="0"/>
          <a:chExt cx="0" cy="0"/>
        </a:xfrm>
      </p:grpSpPr>
      <p:pic>
        <p:nvPicPr>
          <p:cNvPr id="216" name="Google Shape;216;p51"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pic>
        <p:nvPicPr>
          <p:cNvPr id="217" name="Google Shape;217;p51" descr="Icon&#10;&#10;Description automatically generated"/>
          <p:cNvPicPr preferRelativeResize="0"/>
          <p:nvPr/>
        </p:nvPicPr>
        <p:blipFill rotWithShape="1">
          <a:blip r:embed="rId3">
            <a:alphaModFix/>
          </a:blip>
          <a:srcRect/>
          <a:stretch/>
        </p:blipFill>
        <p:spPr>
          <a:xfrm>
            <a:off x="3811484" y="129809"/>
            <a:ext cx="5171930" cy="4675909"/>
          </a:xfrm>
          <a:prstGeom prst="rect">
            <a:avLst/>
          </a:prstGeom>
          <a:noFill/>
          <a:ln>
            <a:noFill/>
          </a:ln>
        </p:spPr>
      </p:pic>
      <p:sp>
        <p:nvSpPr>
          <p:cNvPr id="218" name="Google Shape;218;p51"/>
          <p:cNvSpPr>
            <a:spLocks noGrp="1"/>
          </p:cNvSpPr>
          <p:nvPr>
            <p:ph type="pic" idx="2"/>
          </p:nvPr>
        </p:nvSpPr>
        <p:spPr>
          <a:xfrm>
            <a:off x="6287747" y="581892"/>
            <a:ext cx="1868700" cy="3747376"/>
          </a:xfrm>
          <a:prstGeom prst="roundRect">
            <a:avLst>
              <a:gd name="adj" fmla="val 7493"/>
            </a:avLst>
          </a:prstGeom>
          <a:noFill/>
          <a:ln>
            <a:noFill/>
          </a:ln>
        </p:spPr>
      </p:sp>
      <p:pic>
        <p:nvPicPr>
          <p:cNvPr id="219" name="Google Shape;219;p51"/>
          <p:cNvPicPr preferRelativeResize="0"/>
          <p:nvPr/>
        </p:nvPicPr>
        <p:blipFill rotWithShape="1">
          <a:blip r:embed="rId4">
            <a:alphaModFix/>
          </a:blip>
          <a:srcRect/>
          <a:stretch/>
        </p:blipFill>
        <p:spPr>
          <a:xfrm>
            <a:off x="559335" y="337782"/>
            <a:ext cx="5237018" cy="4800600"/>
          </a:xfrm>
          <a:prstGeom prst="rect">
            <a:avLst/>
          </a:prstGeom>
          <a:noFill/>
          <a:ln>
            <a:noFill/>
          </a:ln>
        </p:spPr>
      </p:pic>
      <p:sp>
        <p:nvSpPr>
          <p:cNvPr id="220" name="Google Shape;220;p51"/>
          <p:cNvSpPr>
            <a:spLocks noGrp="1"/>
          </p:cNvSpPr>
          <p:nvPr>
            <p:ph type="pic" idx="3"/>
          </p:nvPr>
        </p:nvSpPr>
        <p:spPr>
          <a:xfrm>
            <a:off x="891797" y="649574"/>
            <a:ext cx="4568002" cy="2735369"/>
          </a:xfrm>
          <a:prstGeom prst="roundRect">
            <a:avLst>
              <a:gd name="adj" fmla="val 0"/>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 Content Slide">
  <p:cSld name="6 Content Slide">
    <p:spTree>
      <p:nvGrpSpPr>
        <p:cNvPr id="1" name="Shape 26"/>
        <p:cNvGrpSpPr/>
        <p:nvPr/>
      </p:nvGrpSpPr>
      <p:grpSpPr>
        <a:xfrm>
          <a:off x="0" y="0"/>
          <a:ext cx="0" cy="0"/>
          <a:chOff x="0" y="0"/>
          <a:chExt cx="0" cy="0"/>
        </a:xfrm>
      </p:grpSpPr>
      <p:pic>
        <p:nvPicPr>
          <p:cNvPr id="27" name="Google Shape;27;p31"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
        <p:nvSpPr>
          <p:cNvPr id="28" name="Google Shape;28;p31"/>
          <p:cNvSpPr txBox="1">
            <a:spLocks noGrp="1"/>
          </p:cNvSpPr>
          <p:nvPr>
            <p:ph type="body" idx="1"/>
          </p:nvPr>
        </p:nvSpPr>
        <p:spPr>
          <a:xfrm>
            <a:off x="340787" y="1109958"/>
            <a:ext cx="8439148" cy="335637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29" name="Google Shape;29;p31"/>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30" name="Google Shape;30;p31"/>
          <p:cNvGrpSpPr/>
          <p:nvPr/>
        </p:nvGrpSpPr>
        <p:grpSpPr>
          <a:xfrm>
            <a:off x="0" y="0"/>
            <a:ext cx="9140698" cy="142109"/>
            <a:chOff x="24417" y="792279"/>
            <a:chExt cx="9140698" cy="142109"/>
          </a:xfrm>
        </p:grpSpPr>
        <p:sp>
          <p:nvSpPr>
            <p:cNvPr id="31" name="Google Shape;31;p31"/>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32" name="Google Shape;32;p31"/>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33" name="Google Shape;33;p31"/>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 Content Slide">
  <p:cSld name="7 Content Slide">
    <p:spTree>
      <p:nvGrpSpPr>
        <p:cNvPr id="1" name="Shape 34"/>
        <p:cNvGrpSpPr/>
        <p:nvPr/>
      </p:nvGrpSpPr>
      <p:grpSpPr>
        <a:xfrm>
          <a:off x="0" y="0"/>
          <a:ext cx="0" cy="0"/>
          <a:chOff x="0" y="0"/>
          <a:chExt cx="0" cy="0"/>
        </a:xfrm>
      </p:grpSpPr>
      <p:pic>
        <p:nvPicPr>
          <p:cNvPr id="35" name="Google Shape;35;p32"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
        <p:nvSpPr>
          <p:cNvPr id="36" name="Google Shape;36;p32"/>
          <p:cNvSpPr txBox="1">
            <a:spLocks noGrp="1"/>
          </p:cNvSpPr>
          <p:nvPr>
            <p:ph type="body" idx="1"/>
          </p:nvPr>
        </p:nvSpPr>
        <p:spPr>
          <a:xfrm>
            <a:off x="340787" y="423514"/>
            <a:ext cx="8439148" cy="68644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37" name="Google Shape;37;p32"/>
          <p:cNvGrpSpPr/>
          <p:nvPr/>
        </p:nvGrpSpPr>
        <p:grpSpPr>
          <a:xfrm>
            <a:off x="0" y="0"/>
            <a:ext cx="9140698" cy="142109"/>
            <a:chOff x="24417" y="792279"/>
            <a:chExt cx="9140698" cy="142109"/>
          </a:xfrm>
        </p:grpSpPr>
        <p:sp>
          <p:nvSpPr>
            <p:cNvPr id="38" name="Google Shape;38;p32"/>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39" name="Google Shape;39;p32"/>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40" name="Google Shape;40;p32"/>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Intro">
  <p:cSld name="Section Intro">
    <p:spTree>
      <p:nvGrpSpPr>
        <p:cNvPr id="1" name="Shape 41"/>
        <p:cNvGrpSpPr/>
        <p:nvPr/>
      </p:nvGrpSpPr>
      <p:grpSpPr>
        <a:xfrm>
          <a:off x="0" y="0"/>
          <a:ext cx="0" cy="0"/>
          <a:chOff x="0" y="0"/>
          <a:chExt cx="0" cy="0"/>
        </a:xfrm>
      </p:grpSpPr>
      <p:sp>
        <p:nvSpPr>
          <p:cNvPr id="42" name="Google Shape;42;p33"/>
          <p:cNvSpPr/>
          <p:nvPr/>
        </p:nvSpPr>
        <p:spPr>
          <a:xfrm>
            <a:off x="0" y="0"/>
            <a:ext cx="9144000" cy="5143500"/>
          </a:xfrm>
          <a:prstGeom prst="rect">
            <a:avLst/>
          </a:prstGeom>
          <a:gradFill>
            <a:gsLst>
              <a:gs pos="0">
                <a:srgbClr val="007DBA"/>
              </a:gs>
              <a:gs pos="100000">
                <a:srgbClr val="0033A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43" name="Google Shape;43;p33"/>
          <p:cNvPicPr preferRelativeResize="0"/>
          <p:nvPr/>
        </p:nvPicPr>
        <p:blipFill rotWithShape="1">
          <a:blip r:embed="rId2">
            <a:alphaModFix/>
          </a:blip>
          <a:srcRect/>
          <a:stretch/>
        </p:blipFill>
        <p:spPr>
          <a:xfrm>
            <a:off x="0" y="-1"/>
            <a:ext cx="9144000" cy="5143500"/>
          </a:xfrm>
          <a:prstGeom prst="rect">
            <a:avLst/>
          </a:prstGeom>
          <a:noFill/>
          <a:ln>
            <a:noFill/>
          </a:ln>
        </p:spPr>
      </p:pic>
      <p:pic>
        <p:nvPicPr>
          <p:cNvPr id="44" name="Google Shape;44;p33"/>
          <p:cNvPicPr preferRelativeResize="0"/>
          <p:nvPr/>
        </p:nvPicPr>
        <p:blipFill rotWithShape="1">
          <a:blip r:embed="rId3">
            <a:alphaModFix/>
          </a:blip>
          <a:srcRect/>
          <a:stretch/>
        </p:blipFill>
        <p:spPr>
          <a:xfrm>
            <a:off x="8310055" y="4817245"/>
            <a:ext cx="687170" cy="218719"/>
          </a:xfrm>
          <a:prstGeom prst="rect">
            <a:avLst/>
          </a:prstGeom>
          <a:noFill/>
          <a:ln>
            <a:noFill/>
          </a:ln>
        </p:spPr>
      </p:pic>
      <p:sp>
        <p:nvSpPr>
          <p:cNvPr id="45" name="Google Shape;45;p33"/>
          <p:cNvSpPr txBox="1">
            <a:spLocks noGrp="1"/>
          </p:cNvSpPr>
          <p:nvPr>
            <p:ph type="body" idx="1"/>
          </p:nvPr>
        </p:nvSpPr>
        <p:spPr>
          <a:xfrm>
            <a:off x="685801" y="952500"/>
            <a:ext cx="7772398" cy="323850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96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6 Content Slide">
  <p:cSld name="1_6 Content Slide">
    <p:spTree>
      <p:nvGrpSpPr>
        <p:cNvPr id="1" name="Shape 46"/>
        <p:cNvGrpSpPr/>
        <p:nvPr/>
      </p:nvGrpSpPr>
      <p:grpSpPr>
        <a:xfrm>
          <a:off x="0" y="0"/>
          <a:ext cx="0" cy="0"/>
          <a:chOff x="0" y="0"/>
          <a:chExt cx="0" cy="0"/>
        </a:xfrm>
      </p:grpSpPr>
      <p:pic>
        <p:nvPicPr>
          <p:cNvPr id="47" name="Google Shape;47;p34"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
        <p:nvSpPr>
          <p:cNvPr id="48" name="Google Shape;48;p34"/>
          <p:cNvSpPr txBox="1">
            <a:spLocks noGrp="1"/>
          </p:cNvSpPr>
          <p:nvPr>
            <p:ph type="body" idx="1"/>
          </p:nvPr>
        </p:nvSpPr>
        <p:spPr>
          <a:xfrm>
            <a:off x="340787" y="1667098"/>
            <a:ext cx="8439148" cy="279923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49" name="Google Shape;49;p34"/>
          <p:cNvSpPr txBox="1">
            <a:spLocks noGrp="1"/>
          </p:cNvSpPr>
          <p:nvPr>
            <p:ph type="body" idx="2"/>
          </p:nvPr>
        </p:nvSpPr>
        <p:spPr>
          <a:xfrm>
            <a:off x="340787" y="423514"/>
            <a:ext cx="8439148" cy="124358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0" name="Google Shape;50;p34"/>
          <p:cNvGrpSpPr/>
          <p:nvPr/>
        </p:nvGrpSpPr>
        <p:grpSpPr>
          <a:xfrm>
            <a:off x="0" y="0"/>
            <a:ext cx="9140698" cy="142109"/>
            <a:chOff x="24417" y="792279"/>
            <a:chExt cx="9140698" cy="142109"/>
          </a:xfrm>
        </p:grpSpPr>
        <p:sp>
          <p:nvSpPr>
            <p:cNvPr id="51" name="Google Shape;51;p34"/>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52" name="Google Shape;52;p34"/>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53" name="Google Shape;53;p34"/>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54"/>
        <p:cNvGrpSpPr/>
        <p:nvPr/>
      </p:nvGrpSpPr>
      <p:grpSpPr>
        <a:xfrm>
          <a:off x="0" y="0"/>
          <a:ext cx="0" cy="0"/>
          <a:chOff x="0" y="0"/>
          <a:chExt cx="0" cy="0"/>
        </a:xfrm>
      </p:grpSpPr>
      <p:sp>
        <p:nvSpPr>
          <p:cNvPr id="55" name="Google Shape;55;p35"/>
          <p:cNvSpPr/>
          <p:nvPr/>
        </p:nvSpPr>
        <p:spPr>
          <a:xfrm>
            <a:off x="0" y="0"/>
            <a:ext cx="9144000" cy="4653981"/>
          </a:xfrm>
          <a:prstGeom prst="rect">
            <a:avLst/>
          </a:prstGeom>
          <a:gradFill>
            <a:gsLst>
              <a:gs pos="0">
                <a:srgbClr val="007DBA"/>
              </a:gs>
              <a:gs pos="100000">
                <a:srgbClr val="0033A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56" name="Google Shape;56;p35"/>
          <p:cNvPicPr preferRelativeResize="0"/>
          <p:nvPr/>
        </p:nvPicPr>
        <p:blipFill rotWithShape="1">
          <a:blip r:embed="rId2">
            <a:alphaModFix/>
          </a:blip>
          <a:srcRect l="19310" r="6810" b="33151"/>
          <a:stretch/>
        </p:blipFill>
        <p:spPr>
          <a:xfrm>
            <a:off x="0" y="-1"/>
            <a:ext cx="9144000" cy="4653981"/>
          </a:xfrm>
          <a:prstGeom prst="rect">
            <a:avLst/>
          </a:prstGeom>
          <a:noFill/>
          <a:ln>
            <a:noFill/>
          </a:ln>
        </p:spPr>
      </p:pic>
      <p:pic>
        <p:nvPicPr>
          <p:cNvPr id="57" name="Google Shape;57;p35" descr="OCLC_H_PMS.eps"/>
          <p:cNvPicPr preferRelativeResize="0"/>
          <p:nvPr/>
        </p:nvPicPr>
        <p:blipFill rotWithShape="1">
          <a:blip r:embed="rId3">
            <a:alphaModFix/>
          </a:blip>
          <a:srcRect/>
          <a:stretch/>
        </p:blipFill>
        <p:spPr>
          <a:xfrm>
            <a:off x="8317739" y="4810661"/>
            <a:ext cx="665675" cy="221468"/>
          </a:xfrm>
          <a:prstGeom prst="rect">
            <a:avLst/>
          </a:prstGeom>
          <a:noFill/>
          <a:ln>
            <a:noFill/>
          </a:ln>
        </p:spPr>
      </p:pic>
      <p:sp>
        <p:nvSpPr>
          <p:cNvPr id="58" name="Google Shape;58;p35"/>
          <p:cNvSpPr txBox="1">
            <a:spLocks noGrp="1"/>
          </p:cNvSpPr>
          <p:nvPr>
            <p:ph type="body" idx="1"/>
          </p:nvPr>
        </p:nvSpPr>
        <p:spPr>
          <a:xfrm>
            <a:off x="6046216" y="4221835"/>
            <a:ext cx="2843598" cy="22912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35"/>
          <p:cNvSpPr txBox="1">
            <a:spLocks noGrp="1"/>
          </p:cNvSpPr>
          <p:nvPr>
            <p:ph type="body" idx="2"/>
          </p:nvPr>
        </p:nvSpPr>
        <p:spPr>
          <a:xfrm>
            <a:off x="6046216" y="3981427"/>
            <a:ext cx="2843598" cy="26927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35"/>
          <p:cNvSpPr txBox="1">
            <a:spLocks noGrp="1"/>
          </p:cNvSpPr>
          <p:nvPr>
            <p:ph type="body" idx="3"/>
          </p:nvPr>
        </p:nvSpPr>
        <p:spPr>
          <a:xfrm>
            <a:off x="6046402" y="3704354"/>
            <a:ext cx="2843598" cy="3042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35"/>
          <p:cNvSpPr txBox="1">
            <a:spLocks noGrp="1"/>
          </p:cNvSpPr>
          <p:nvPr>
            <p:ph type="body" idx="4"/>
          </p:nvPr>
        </p:nvSpPr>
        <p:spPr>
          <a:xfrm>
            <a:off x="3107146" y="4221835"/>
            <a:ext cx="2843598" cy="22912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35"/>
          <p:cNvSpPr txBox="1">
            <a:spLocks noGrp="1"/>
          </p:cNvSpPr>
          <p:nvPr>
            <p:ph type="body" idx="5"/>
          </p:nvPr>
        </p:nvSpPr>
        <p:spPr>
          <a:xfrm>
            <a:off x="3107146" y="3981427"/>
            <a:ext cx="2843598" cy="26927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35"/>
          <p:cNvSpPr txBox="1">
            <a:spLocks noGrp="1"/>
          </p:cNvSpPr>
          <p:nvPr>
            <p:ph type="body" idx="6"/>
          </p:nvPr>
        </p:nvSpPr>
        <p:spPr>
          <a:xfrm>
            <a:off x="3107332" y="3704354"/>
            <a:ext cx="2843598" cy="3042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35"/>
          <p:cNvSpPr txBox="1">
            <a:spLocks noGrp="1"/>
          </p:cNvSpPr>
          <p:nvPr>
            <p:ph type="body" idx="7"/>
          </p:nvPr>
        </p:nvSpPr>
        <p:spPr>
          <a:xfrm>
            <a:off x="167890" y="4221835"/>
            <a:ext cx="2843598" cy="22912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35"/>
          <p:cNvSpPr txBox="1">
            <a:spLocks noGrp="1"/>
          </p:cNvSpPr>
          <p:nvPr>
            <p:ph type="body" idx="8"/>
          </p:nvPr>
        </p:nvSpPr>
        <p:spPr>
          <a:xfrm>
            <a:off x="167890" y="3981427"/>
            <a:ext cx="2843598" cy="26927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35"/>
          <p:cNvSpPr txBox="1">
            <a:spLocks noGrp="1"/>
          </p:cNvSpPr>
          <p:nvPr>
            <p:ph type="body" idx="9"/>
          </p:nvPr>
        </p:nvSpPr>
        <p:spPr>
          <a:xfrm>
            <a:off x="168076" y="3704354"/>
            <a:ext cx="2843598" cy="3042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35"/>
          <p:cNvSpPr txBox="1">
            <a:spLocks noGrp="1"/>
          </p:cNvSpPr>
          <p:nvPr>
            <p:ph type="body" idx="13"/>
          </p:nvPr>
        </p:nvSpPr>
        <p:spPr>
          <a:xfrm>
            <a:off x="168338" y="2571750"/>
            <a:ext cx="8721475" cy="9759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8" name="Google Shape;68;p35"/>
          <p:cNvPicPr preferRelativeResize="0"/>
          <p:nvPr/>
        </p:nvPicPr>
        <p:blipFill rotWithShape="1">
          <a:blip r:embed="rId4">
            <a:alphaModFix/>
          </a:blip>
          <a:srcRect/>
          <a:stretch/>
        </p:blipFill>
        <p:spPr>
          <a:xfrm>
            <a:off x="254155" y="206842"/>
            <a:ext cx="3050798" cy="218202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69"/>
        <p:cNvGrpSpPr/>
        <p:nvPr/>
      </p:nvGrpSpPr>
      <p:grpSpPr>
        <a:xfrm>
          <a:off x="0" y="0"/>
          <a:ext cx="0" cy="0"/>
          <a:chOff x="0" y="0"/>
          <a:chExt cx="0" cy="0"/>
        </a:xfrm>
      </p:grpSpPr>
      <p:pic>
        <p:nvPicPr>
          <p:cNvPr id="70" name="Google Shape;70;p36" descr="OCLC_H_PMS.eps"/>
          <p:cNvPicPr preferRelativeResize="0"/>
          <p:nvPr/>
        </p:nvPicPr>
        <p:blipFill rotWithShape="1">
          <a:blip r:embed="rId2">
            <a:alphaModFix/>
          </a:blip>
          <a:srcRect/>
          <a:stretch/>
        </p:blipFill>
        <p:spPr>
          <a:xfrm>
            <a:off x="8317739" y="4810661"/>
            <a:ext cx="665675" cy="221468"/>
          </a:xfrm>
          <a:prstGeom prst="rect">
            <a:avLst/>
          </a:prstGeom>
          <a:noFill/>
          <a:ln>
            <a:noFill/>
          </a:ln>
        </p:spPr>
      </p:pic>
      <p:sp>
        <p:nvSpPr>
          <p:cNvPr id="71" name="Google Shape;71;p36"/>
          <p:cNvSpPr txBox="1">
            <a:spLocks noGrp="1"/>
          </p:cNvSpPr>
          <p:nvPr>
            <p:ph type="body" idx="1"/>
          </p:nvPr>
        </p:nvSpPr>
        <p:spPr>
          <a:xfrm>
            <a:off x="3416309" y="2515360"/>
            <a:ext cx="5727699" cy="13968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36"/>
          <p:cNvSpPr txBox="1">
            <a:spLocks noGrp="1"/>
          </p:cNvSpPr>
          <p:nvPr>
            <p:ph type="body" idx="2"/>
          </p:nvPr>
        </p:nvSpPr>
        <p:spPr>
          <a:xfrm>
            <a:off x="3416301" y="1932624"/>
            <a:ext cx="5727700" cy="4881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36"/>
          <p:cNvSpPr>
            <a:spLocks noGrp="1"/>
          </p:cNvSpPr>
          <p:nvPr>
            <p:ph type="pic" idx="3"/>
          </p:nvPr>
        </p:nvSpPr>
        <p:spPr>
          <a:xfrm>
            <a:off x="277844" y="1118547"/>
            <a:ext cx="2920084" cy="2793625"/>
          </a:xfrm>
          <a:prstGeom prst="rect">
            <a:avLst/>
          </a:prstGeom>
          <a:noFill/>
          <a:ln>
            <a:noFill/>
          </a:ln>
        </p:spPr>
      </p:sp>
      <p:grpSp>
        <p:nvGrpSpPr>
          <p:cNvPr id="74" name="Google Shape;74;p36"/>
          <p:cNvGrpSpPr/>
          <p:nvPr/>
        </p:nvGrpSpPr>
        <p:grpSpPr>
          <a:xfrm>
            <a:off x="0" y="0"/>
            <a:ext cx="9140698" cy="142109"/>
            <a:chOff x="24417" y="792279"/>
            <a:chExt cx="9140698" cy="142109"/>
          </a:xfrm>
        </p:grpSpPr>
        <p:sp>
          <p:nvSpPr>
            <p:cNvPr id="75" name="Google Shape;75;p36"/>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76" name="Google Shape;76;p36"/>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77" name="Google Shape;77;p36"/>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Speaker Intro">
  <p:cSld name="2 Speaker Intro">
    <p:spTree>
      <p:nvGrpSpPr>
        <p:cNvPr id="1" name="Shape 78"/>
        <p:cNvGrpSpPr/>
        <p:nvPr/>
      </p:nvGrpSpPr>
      <p:grpSpPr>
        <a:xfrm>
          <a:off x="0" y="0"/>
          <a:ext cx="0" cy="0"/>
          <a:chOff x="0" y="0"/>
          <a:chExt cx="0" cy="0"/>
        </a:xfrm>
      </p:grpSpPr>
      <p:sp>
        <p:nvSpPr>
          <p:cNvPr id="79" name="Google Shape;79;p37"/>
          <p:cNvSpPr txBox="1">
            <a:spLocks noGrp="1"/>
          </p:cNvSpPr>
          <p:nvPr>
            <p:ph type="body" idx="1"/>
          </p:nvPr>
        </p:nvSpPr>
        <p:spPr>
          <a:xfrm>
            <a:off x="3092752" y="3765040"/>
            <a:ext cx="5727699" cy="12192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37"/>
          <p:cNvSpPr txBox="1">
            <a:spLocks noGrp="1"/>
          </p:cNvSpPr>
          <p:nvPr>
            <p:ph type="body" idx="2"/>
          </p:nvPr>
        </p:nvSpPr>
        <p:spPr>
          <a:xfrm>
            <a:off x="3092744" y="3182304"/>
            <a:ext cx="5727700" cy="4881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37"/>
          <p:cNvSpPr>
            <a:spLocks noGrp="1"/>
          </p:cNvSpPr>
          <p:nvPr>
            <p:ph type="pic" idx="3"/>
          </p:nvPr>
        </p:nvSpPr>
        <p:spPr>
          <a:xfrm>
            <a:off x="537648" y="2783391"/>
            <a:ext cx="2300484" cy="2200857"/>
          </a:xfrm>
          <a:prstGeom prst="rect">
            <a:avLst/>
          </a:prstGeom>
          <a:noFill/>
          <a:ln>
            <a:noFill/>
          </a:ln>
        </p:spPr>
      </p:sp>
      <p:sp>
        <p:nvSpPr>
          <p:cNvPr id="82" name="Google Shape;82;p37"/>
          <p:cNvSpPr txBox="1">
            <a:spLocks noGrp="1"/>
          </p:cNvSpPr>
          <p:nvPr>
            <p:ph type="body" idx="4"/>
          </p:nvPr>
        </p:nvSpPr>
        <p:spPr>
          <a:xfrm>
            <a:off x="3092752" y="1471420"/>
            <a:ext cx="5727699" cy="10058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37"/>
          <p:cNvSpPr txBox="1">
            <a:spLocks noGrp="1"/>
          </p:cNvSpPr>
          <p:nvPr>
            <p:ph type="body" idx="5"/>
          </p:nvPr>
        </p:nvSpPr>
        <p:spPr>
          <a:xfrm>
            <a:off x="3092744" y="888684"/>
            <a:ext cx="5727700" cy="4881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37"/>
          <p:cNvSpPr>
            <a:spLocks noGrp="1"/>
          </p:cNvSpPr>
          <p:nvPr>
            <p:ph type="pic" idx="6"/>
          </p:nvPr>
        </p:nvSpPr>
        <p:spPr>
          <a:xfrm>
            <a:off x="537648" y="276411"/>
            <a:ext cx="2300484" cy="2200857"/>
          </a:xfrm>
          <a:prstGeom prst="rect">
            <a:avLst/>
          </a:prstGeom>
          <a:noFill/>
          <a:ln>
            <a:noFill/>
          </a:ln>
        </p:spPr>
      </p:sp>
      <p:grpSp>
        <p:nvGrpSpPr>
          <p:cNvPr id="85" name="Google Shape;85;p37"/>
          <p:cNvGrpSpPr/>
          <p:nvPr/>
        </p:nvGrpSpPr>
        <p:grpSpPr>
          <a:xfrm>
            <a:off x="0" y="0"/>
            <a:ext cx="9140698" cy="142109"/>
            <a:chOff x="24417" y="792279"/>
            <a:chExt cx="9140698" cy="142109"/>
          </a:xfrm>
        </p:grpSpPr>
        <p:sp>
          <p:nvSpPr>
            <p:cNvPr id="86" name="Google Shape;86;p37"/>
            <p:cNvSpPr/>
            <p:nvPr/>
          </p:nvSpPr>
          <p:spPr>
            <a:xfrm>
              <a:off x="24417" y="792279"/>
              <a:ext cx="2209800" cy="142109"/>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87" name="Google Shape;87;p37"/>
            <p:cNvSpPr/>
            <p:nvPr/>
          </p:nvSpPr>
          <p:spPr>
            <a:xfrm>
              <a:off x="2234217" y="792279"/>
              <a:ext cx="1060450" cy="142109"/>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88" name="Google Shape;88;p37"/>
            <p:cNvSpPr/>
            <p:nvPr/>
          </p:nvSpPr>
          <p:spPr>
            <a:xfrm>
              <a:off x="3294667" y="792279"/>
              <a:ext cx="5870448" cy="142109"/>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txBox="1">
            <a:spLocks noGrp="1"/>
          </p:cNvSpPr>
          <p:nvPr>
            <p:ph type="body" idx="1"/>
          </p:nvPr>
        </p:nvSpPr>
        <p:spPr>
          <a:xfrm>
            <a:off x="252293" y="4038902"/>
            <a:ext cx="2907976" cy="935641"/>
          </a:xfrm>
          <a:prstGeom prst="rect">
            <a:avLst/>
          </a:prstGeom>
          <a:noFill/>
          <a:ln>
            <a:noFill/>
          </a:ln>
        </p:spPr>
        <p:txBody>
          <a:bodyPr spcFirstLastPara="1" wrap="square" lIns="0" tIns="0" rIns="91425" bIns="45700" anchor="t" anchorCtr="0">
            <a:spAutoFit/>
          </a:bodyPr>
          <a:lstStyle/>
          <a:p>
            <a:pPr marL="0" lvl="0" indent="0" algn="l" rtl="0">
              <a:spcBef>
                <a:spcPts val="0"/>
              </a:spcBef>
              <a:spcAft>
                <a:spcPts val="0"/>
              </a:spcAft>
              <a:buClr>
                <a:schemeClr val="dk1"/>
              </a:buClr>
              <a:buSzPts val="1700"/>
              <a:buNone/>
            </a:pPr>
            <a:r>
              <a:rPr lang="en-US"/>
              <a:t>Executive Director, Research</a:t>
            </a:r>
            <a:endParaRPr/>
          </a:p>
          <a:p>
            <a:pPr marL="0" lvl="0" indent="0" algn="l" rtl="0">
              <a:spcBef>
                <a:spcPts val="340"/>
              </a:spcBef>
              <a:spcAft>
                <a:spcPts val="0"/>
              </a:spcAft>
              <a:buClr>
                <a:schemeClr val="dk1"/>
              </a:buClr>
              <a:buSzPts val="1700"/>
              <a:buNone/>
            </a:pPr>
            <a:r>
              <a:rPr lang="en-US"/>
              <a:t>OCLC Research</a:t>
            </a:r>
            <a:endParaRPr/>
          </a:p>
          <a:p>
            <a:pPr marL="0" lvl="0" indent="0" algn="l" rtl="0">
              <a:spcBef>
                <a:spcPts val="340"/>
              </a:spcBef>
              <a:spcAft>
                <a:spcPts val="0"/>
              </a:spcAft>
              <a:buClr>
                <a:schemeClr val="dk1"/>
              </a:buClr>
              <a:buSzPts val="1700"/>
              <a:buNone/>
            </a:pPr>
            <a:r>
              <a:rPr lang="en-US"/>
              <a:t>connawal@oclc.org</a:t>
            </a:r>
            <a:endParaRPr/>
          </a:p>
        </p:txBody>
      </p:sp>
      <p:sp>
        <p:nvSpPr>
          <p:cNvPr id="227" name="Google Shape;227;p1"/>
          <p:cNvSpPr txBox="1">
            <a:spLocks noGrp="1"/>
          </p:cNvSpPr>
          <p:nvPr>
            <p:ph type="body" idx="2"/>
          </p:nvPr>
        </p:nvSpPr>
        <p:spPr>
          <a:xfrm>
            <a:off x="252291" y="3632035"/>
            <a:ext cx="3894977" cy="40011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SzPts val="2000"/>
              <a:buNone/>
            </a:pPr>
            <a:r>
              <a:rPr lang="en-US"/>
              <a:t>Lynn Silipigni Connaway, Ph.D.</a:t>
            </a:r>
            <a:endParaRPr/>
          </a:p>
        </p:txBody>
      </p:sp>
      <p:sp>
        <p:nvSpPr>
          <p:cNvPr id="228" name="Google Shape;228;p1"/>
          <p:cNvSpPr txBox="1">
            <a:spLocks noGrp="1"/>
          </p:cNvSpPr>
          <p:nvPr>
            <p:ph type="body" idx="3"/>
          </p:nvPr>
        </p:nvSpPr>
        <p:spPr>
          <a:xfrm>
            <a:off x="243559" y="1886952"/>
            <a:ext cx="8598076" cy="174508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3200"/>
              <a:t>Stewarding the Collective Collection:</a:t>
            </a:r>
            <a:endParaRPr/>
          </a:p>
          <a:p>
            <a:pPr marL="0" lvl="0" indent="0" algn="l" rtl="0">
              <a:spcBef>
                <a:spcPts val="640"/>
              </a:spcBef>
              <a:spcAft>
                <a:spcPts val="0"/>
              </a:spcAft>
              <a:buClr>
                <a:schemeClr val="dk1"/>
              </a:buClr>
              <a:buSzPts val="3200"/>
              <a:buFont typeface="Arial"/>
              <a:buNone/>
            </a:pPr>
            <a:r>
              <a:rPr lang="en-US" sz="3200" b="0"/>
              <a:t>US and Canadian perspectives on workflows, data, and tools for Shared Print</a:t>
            </a:r>
            <a:endParaRPr sz="3200"/>
          </a:p>
        </p:txBody>
      </p:sp>
      <p:sp>
        <p:nvSpPr>
          <p:cNvPr id="229" name="Google Shape;229;p1"/>
          <p:cNvSpPr txBox="1">
            <a:spLocks noGrp="1"/>
          </p:cNvSpPr>
          <p:nvPr>
            <p:ph type="body" idx="4"/>
          </p:nvPr>
        </p:nvSpPr>
        <p:spPr>
          <a:xfrm>
            <a:off x="243083" y="1415159"/>
            <a:ext cx="8598552" cy="2815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50"/>
              <a:buFont typeface="Arial"/>
              <a:buNone/>
            </a:pPr>
            <a:endParaRPr/>
          </a:p>
        </p:txBody>
      </p:sp>
      <p:sp>
        <p:nvSpPr>
          <p:cNvPr id="230" name="Google Shape;230;p1"/>
          <p:cNvSpPr txBox="1">
            <a:spLocks noGrp="1"/>
          </p:cNvSpPr>
          <p:nvPr>
            <p:ph type="body" idx="5"/>
          </p:nvPr>
        </p:nvSpPr>
        <p:spPr>
          <a:xfrm>
            <a:off x="243083" y="1133603"/>
            <a:ext cx="8598552" cy="2815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00"/>
              <a:buFont typeface="Arial"/>
              <a:buNone/>
            </a:pPr>
            <a:r>
              <a:rPr lang="en-US"/>
              <a:t>6.28.2024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0"/>
          <p:cNvSpPr txBox="1">
            <a:spLocks noGrp="1"/>
          </p:cNvSpPr>
          <p:nvPr>
            <p:ph type="body" idx="1"/>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Preliminary findings: Incentives</a:t>
            </a:r>
            <a:endParaRPr/>
          </a:p>
          <a:p>
            <a:pPr marL="0" lvl="0" indent="0" algn="l" rtl="0">
              <a:spcBef>
                <a:spcPts val="720"/>
              </a:spcBef>
              <a:spcAft>
                <a:spcPts val="0"/>
              </a:spcAft>
              <a:buClr>
                <a:schemeClr val="dk1"/>
              </a:buClr>
              <a:buSzPts val="3600"/>
              <a:buNone/>
            </a:pPr>
            <a:endParaRPr/>
          </a:p>
        </p:txBody>
      </p:sp>
      <p:sp>
        <p:nvSpPr>
          <p:cNvPr id="316" name="Google Shape;316;p10"/>
          <p:cNvSpPr/>
          <p:nvPr/>
        </p:nvSpPr>
        <p:spPr>
          <a:xfrm>
            <a:off x="341313" y="1738316"/>
            <a:ext cx="3849687" cy="298132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Collective responsibility</a:t>
            </a:r>
            <a:endParaRPr/>
          </a:p>
          <a:p>
            <a:pPr marL="0" marR="0" lvl="0" indent="0" algn="ctr" rtl="0">
              <a:spcBef>
                <a:spcPts val="1200"/>
              </a:spcBef>
              <a:spcAft>
                <a:spcPts val="0"/>
              </a:spcAft>
              <a:buNone/>
            </a:pPr>
            <a:r>
              <a:rPr lang="en-US" sz="2400" b="1" i="0" u="none" strike="noStrike" cap="none">
                <a:solidFill>
                  <a:schemeClr val="lt1"/>
                </a:solidFill>
                <a:latin typeface="Arial"/>
                <a:ea typeface="Arial"/>
                <a:cs typeface="Arial"/>
                <a:sym typeface="Arial"/>
              </a:rPr>
              <a:t>Last copies</a:t>
            </a:r>
            <a:endParaRPr/>
          </a:p>
        </p:txBody>
      </p:sp>
      <p:sp>
        <p:nvSpPr>
          <p:cNvPr id="317" name="Google Shape;317;p10"/>
          <p:cNvSpPr/>
          <p:nvPr/>
        </p:nvSpPr>
        <p:spPr>
          <a:xfrm>
            <a:off x="4572000" y="1738316"/>
            <a:ext cx="4230687" cy="298132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Access</a:t>
            </a:r>
            <a:endParaRPr/>
          </a:p>
          <a:p>
            <a:pPr marL="0" marR="0" lvl="0" indent="0" algn="ctr" rtl="0">
              <a:spcBef>
                <a:spcPts val="1200"/>
              </a:spcBef>
              <a:spcAft>
                <a:spcPts val="0"/>
              </a:spcAft>
              <a:buNone/>
            </a:pPr>
            <a:r>
              <a:rPr lang="en-US" sz="2400" b="1" i="0" u="none" strike="noStrike" cap="none">
                <a:solidFill>
                  <a:schemeClr val="lt1"/>
                </a:solidFill>
                <a:latin typeface="Arial"/>
                <a:ea typeface="Arial"/>
                <a:cs typeface="Arial"/>
                <a:sym typeface="Arial"/>
              </a:rPr>
              <a:t>Cost savings</a:t>
            </a:r>
            <a:endParaRPr/>
          </a:p>
          <a:p>
            <a:pPr marL="0" marR="0" lvl="0" indent="0" algn="ctr" rtl="0">
              <a:spcBef>
                <a:spcPts val="1200"/>
              </a:spcBef>
              <a:spcAft>
                <a:spcPts val="0"/>
              </a:spcAft>
              <a:buNone/>
            </a:pPr>
            <a:r>
              <a:rPr lang="en-US" sz="2400" b="1" i="0" u="none" strike="noStrike" cap="none">
                <a:solidFill>
                  <a:schemeClr val="lt1"/>
                </a:solidFill>
                <a:latin typeface="Arial"/>
                <a:ea typeface="Arial"/>
                <a:cs typeface="Arial"/>
                <a:sym typeface="Arial"/>
              </a:rPr>
              <a:t>Mgmt. of physical space</a:t>
            </a:r>
            <a:endParaRPr/>
          </a:p>
          <a:p>
            <a:pPr marL="0" marR="0" lvl="0" indent="0" algn="ctr" rtl="0">
              <a:spcBef>
                <a:spcPts val="1200"/>
              </a:spcBef>
              <a:spcAft>
                <a:spcPts val="0"/>
              </a:spcAft>
              <a:buNone/>
            </a:pPr>
            <a:r>
              <a:rPr lang="en-US" sz="2400" b="1" i="0" u="none" strike="noStrike" cap="none">
                <a:solidFill>
                  <a:schemeClr val="lt1"/>
                </a:solidFill>
                <a:latin typeface="Arial"/>
                <a:ea typeface="Arial"/>
                <a:cs typeface="Arial"/>
                <a:sym typeface="Arial"/>
              </a:rPr>
              <a:t>Decision support</a:t>
            </a:r>
            <a:endParaRPr/>
          </a:p>
          <a:p>
            <a:pPr marL="0" marR="0" lvl="0" indent="0" algn="ctr" rtl="0">
              <a:spcBef>
                <a:spcPts val="1200"/>
              </a:spcBef>
              <a:spcAft>
                <a:spcPts val="0"/>
              </a:spcAft>
              <a:buNone/>
            </a:pPr>
            <a:r>
              <a:rPr lang="en-US" sz="2400" b="1" i="0" u="none" strike="noStrike" cap="none">
                <a:solidFill>
                  <a:schemeClr val="lt1"/>
                </a:solidFill>
                <a:latin typeface="Arial"/>
                <a:ea typeface="Arial"/>
                <a:cs typeface="Arial"/>
                <a:sym typeface="Arial"/>
              </a:rPr>
              <a:t>Shared capacities</a:t>
            </a:r>
            <a:endParaRPr/>
          </a:p>
        </p:txBody>
      </p:sp>
      <p:sp>
        <p:nvSpPr>
          <p:cNvPr id="318" name="Google Shape;318;p10"/>
          <p:cNvSpPr txBox="1"/>
          <p:nvPr/>
        </p:nvSpPr>
        <p:spPr>
          <a:xfrm>
            <a:off x="341313" y="1215096"/>
            <a:ext cx="3849687" cy="523220"/>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chemeClr val="lt1"/>
                </a:solidFill>
                <a:latin typeface="Arial"/>
                <a:ea typeface="Arial"/>
                <a:cs typeface="Arial"/>
                <a:sym typeface="Arial"/>
              </a:rPr>
              <a:t>General benefits:</a:t>
            </a:r>
            <a:endParaRPr/>
          </a:p>
        </p:txBody>
      </p:sp>
      <p:sp>
        <p:nvSpPr>
          <p:cNvPr id="319" name="Google Shape;319;p10"/>
          <p:cNvSpPr txBox="1"/>
          <p:nvPr/>
        </p:nvSpPr>
        <p:spPr>
          <a:xfrm>
            <a:off x="4572000" y="1215096"/>
            <a:ext cx="4230687" cy="523220"/>
          </a:xfrm>
          <a:prstGeom prst="rect">
            <a:avLst/>
          </a:prstGeom>
          <a:solidFill>
            <a:srgbClr val="BA582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chemeClr val="lt1"/>
                </a:solidFill>
                <a:latin typeface="Arial"/>
                <a:ea typeface="Arial"/>
                <a:cs typeface="Arial"/>
                <a:sym typeface="Arial"/>
              </a:rPr>
              <a:t>Institution-specific: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1"/>
          <p:cNvSpPr txBox="1">
            <a:spLocks noGrp="1"/>
          </p:cNvSpPr>
          <p:nvPr>
            <p:ph type="body" idx="1"/>
          </p:nvPr>
        </p:nvSpPr>
        <p:spPr>
          <a:xfrm>
            <a:off x="685801" y="952500"/>
            <a:ext cx="7772398" cy="323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None/>
            </a:pPr>
            <a:r>
              <a:rPr lang="en-US" sz="4400"/>
              <a:t>Collective responsibility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2"/>
          <p:cNvSpPr txBox="1">
            <a:spLocks noGrp="1"/>
          </p:cNvSpPr>
          <p:nvPr>
            <p:ph type="body" idx="1"/>
          </p:nvPr>
        </p:nvSpPr>
        <p:spPr>
          <a:xfrm>
            <a:off x="685800" y="411949"/>
            <a:ext cx="7772400" cy="71445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None/>
            </a:pPr>
            <a:r>
              <a:rPr lang="en-US" sz="3600"/>
              <a:t>Collective responsibility</a:t>
            </a:r>
            <a:endParaRPr/>
          </a:p>
        </p:txBody>
      </p:sp>
      <p:sp>
        <p:nvSpPr>
          <p:cNvPr id="332" name="Google Shape;332;p12"/>
          <p:cNvSpPr txBox="1"/>
          <p:nvPr/>
        </p:nvSpPr>
        <p:spPr>
          <a:xfrm>
            <a:off x="881020" y="1600610"/>
            <a:ext cx="7577179" cy="29084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1" i="0" u="none" strike="noStrike" cap="none">
                <a:solidFill>
                  <a:srgbClr val="FFFFFF"/>
                </a:solidFill>
                <a:latin typeface="Arial"/>
                <a:ea typeface="Arial"/>
                <a:cs typeface="Arial"/>
                <a:sym typeface="Arial"/>
              </a:rPr>
              <a:t>“I think because as a research institution, we really see it as our responsibility and mission to maintain the scholarly record …”</a:t>
            </a:r>
            <a:endParaRPr/>
          </a:p>
          <a:p>
            <a:pPr marL="0" marR="0" lvl="0" indent="0" algn="l" rtl="0">
              <a:spcBef>
                <a:spcPts val="1800"/>
              </a:spcBef>
              <a:spcAft>
                <a:spcPts val="0"/>
              </a:spcAft>
              <a:buNone/>
            </a:pPr>
            <a:r>
              <a:rPr lang="en-US" sz="2400" b="1" i="0" u="none" strike="noStrike" cap="none">
                <a:solidFill>
                  <a:srgbClr val="FFFFFF"/>
                </a:solidFill>
                <a:latin typeface="Arial"/>
                <a:ea typeface="Arial"/>
                <a:cs typeface="Arial"/>
                <a:sym typeface="Arial"/>
              </a:rPr>
              <a:t>					</a:t>
            </a:r>
            <a:r>
              <a:rPr lang="en-US" sz="1800" b="0" i="0" u="none" strike="noStrike" cap="none">
                <a:solidFill>
                  <a:srgbClr val="FFFFFF"/>
                </a:solidFill>
                <a:latin typeface="Arial"/>
                <a:ea typeface="Arial"/>
                <a:cs typeface="Arial"/>
                <a:sym typeface="Arial"/>
              </a:rPr>
              <a:t>(Acquisitions &amp; Discovery Librarian – FG03MD04)</a:t>
            </a:r>
            <a:endParaRPr sz="2400" b="0" i="0" u="none" strike="noStrike" cap="none">
              <a:solidFill>
                <a:srgbClr val="FFFFFF"/>
              </a:solidFill>
              <a:latin typeface="Arial"/>
              <a:ea typeface="Arial"/>
              <a:cs typeface="Arial"/>
              <a:sym typeface="Arial"/>
            </a:endParaRPr>
          </a:p>
        </p:txBody>
      </p:sp>
      <p:cxnSp>
        <p:nvCxnSpPr>
          <p:cNvPr id="333" name="Google Shape;333;p12"/>
          <p:cNvCxnSpPr/>
          <p:nvPr/>
        </p:nvCxnSpPr>
        <p:spPr>
          <a:xfrm>
            <a:off x="685800" y="1278542"/>
            <a:ext cx="7772400" cy="0"/>
          </a:xfrm>
          <a:prstGeom prst="straightConnector1">
            <a:avLst/>
          </a:prstGeom>
          <a:noFill/>
          <a:ln w="25400" cap="flat" cmpd="sng">
            <a:solidFill>
              <a:schemeClr val="lt1"/>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3"/>
          <p:cNvSpPr txBox="1">
            <a:spLocks noGrp="1"/>
          </p:cNvSpPr>
          <p:nvPr>
            <p:ph type="body" idx="1"/>
          </p:nvPr>
        </p:nvSpPr>
        <p:spPr>
          <a:xfrm>
            <a:off x="340787" y="1109958"/>
            <a:ext cx="8439148" cy="3356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a:t>Metadata management</a:t>
            </a:r>
            <a:endParaRPr/>
          </a:p>
          <a:p>
            <a:pPr marL="0" lvl="0" indent="0" algn="l" rtl="0">
              <a:spcBef>
                <a:spcPts val="1800"/>
              </a:spcBef>
              <a:spcAft>
                <a:spcPts val="0"/>
              </a:spcAft>
              <a:buClr>
                <a:schemeClr val="dk1"/>
              </a:buClr>
              <a:buSzPts val="2400"/>
              <a:buNone/>
            </a:pPr>
            <a:r>
              <a:rPr lang="en-US"/>
              <a:t>Collection analysis</a:t>
            </a:r>
            <a:endParaRPr/>
          </a:p>
          <a:p>
            <a:pPr marL="0" lvl="0" indent="0" algn="l" rtl="0">
              <a:spcBef>
                <a:spcPts val="1800"/>
              </a:spcBef>
              <a:spcAft>
                <a:spcPts val="0"/>
              </a:spcAft>
              <a:buClr>
                <a:schemeClr val="dk1"/>
              </a:buClr>
              <a:buSzPts val="2400"/>
              <a:buNone/>
            </a:pPr>
            <a:r>
              <a:rPr lang="en-US"/>
              <a:t>Managing off-site storage</a:t>
            </a:r>
            <a:endParaRPr/>
          </a:p>
          <a:p>
            <a:pPr marL="0" lvl="0" indent="0" algn="l" rtl="0">
              <a:spcBef>
                <a:spcPts val="1800"/>
              </a:spcBef>
              <a:spcAft>
                <a:spcPts val="0"/>
              </a:spcAft>
              <a:buClr>
                <a:schemeClr val="dk1"/>
              </a:buClr>
              <a:buSzPts val="2400"/>
              <a:buNone/>
            </a:pPr>
            <a:r>
              <a:rPr lang="en-US"/>
              <a:t>Verification</a:t>
            </a:r>
            <a:endParaRPr/>
          </a:p>
          <a:p>
            <a:pPr marL="0" lvl="0" indent="0" algn="l" rtl="0">
              <a:spcBef>
                <a:spcPts val="1800"/>
              </a:spcBef>
              <a:spcAft>
                <a:spcPts val="0"/>
              </a:spcAft>
              <a:buClr>
                <a:schemeClr val="dk1"/>
              </a:buClr>
              <a:buSzPts val="2400"/>
              <a:buNone/>
            </a:pPr>
            <a:r>
              <a:rPr lang="en-US"/>
              <a:t>Discovery, access, and delivery (D2D)</a:t>
            </a:r>
            <a:endParaRPr/>
          </a:p>
          <a:p>
            <a:pPr marL="0" lvl="0" indent="0" algn="l" rtl="0">
              <a:spcBef>
                <a:spcPts val="1800"/>
              </a:spcBef>
              <a:spcAft>
                <a:spcPts val="0"/>
              </a:spcAft>
              <a:buClr>
                <a:schemeClr val="dk1"/>
              </a:buClr>
              <a:buSzPts val="2400"/>
              <a:buNone/>
            </a:pPr>
            <a:r>
              <a:rPr lang="en-US"/>
              <a:t>Program governance</a:t>
            </a:r>
            <a:endParaRPr/>
          </a:p>
        </p:txBody>
      </p:sp>
      <p:sp>
        <p:nvSpPr>
          <p:cNvPr id="340" name="Google Shape;340;p13"/>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Preliminary findings: Workflows</a:t>
            </a:r>
            <a:endParaRPr/>
          </a:p>
        </p:txBody>
      </p:sp>
      <p:cxnSp>
        <p:nvCxnSpPr>
          <p:cNvPr id="341" name="Google Shape;341;p13"/>
          <p:cNvCxnSpPr/>
          <p:nvPr/>
        </p:nvCxnSpPr>
        <p:spPr>
          <a:xfrm>
            <a:off x="341313" y="1630193"/>
            <a:ext cx="8439912" cy="0"/>
          </a:xfrm>
          <a:prstGeom prst="straightConnector1">
            <a:avLst/>
          </a:prstGeom>
          <a:noFill/>
          <a:ln w="25400" cap="flat" cmpd="sng">
            <a:solidFill>
              <a:schemeClr val="accent1"/>
            </a:solidFill>
            <a:prstDash val="solid"/>
            <a:round/>
            <a:headEnd type="none" w="sm" len="sm"/>
            <a:tailEnd type="none" w="sm" len="sm"/>
          </a:ln>
        </p:spPr>
      </p:cxnSp>
      <p:cxnSp>
        <p:nvCxnSpPr>
          <p:cNvPr id="342" name="Google Shape;342;p13"/>
          <p:cNvCxnSpPr/>
          <p:nvPr/>
        </p:nvCxnSpPr>
        <p:spPr>
          <a:xfrm>
            <a:off x="341313" y="2229004"/>
            <a:ext cx="8439912" cy="0"/>
          </a:xfrm>
          <a:prstGeom prst="straightConnector1">
            <a:avLst/>
          </a:prstGeom>
          <a:noFill/>
          <a:ln w="25400" cap="flat" cmpd="sng">
            <a:solidFill>
              <a:schemeClr val="accent1"/>
            </a:solidFill>
            <a:prstDash val="solid"/>
            <a:round/>
            <a:headEnd type="none" w="sm" len="sm"/>
            <a:tailEnd type="none" w="sm" len="sm"/>
          </a:ln>
        </p:spPr>
      </p:cxnSp>
      <p:cxnSp>
        <p:nvCxnSpPr>
          <p:cNvPr id="343" name="Google Shape;343;p13"/>
          <p:cNvCxnSpPr/>
          <p:nvPr/>
        </p:nvCxnSpPr>
        <p:spPr>
          <a:xfrm>
            <a:off x="341313" y="2819723"/>
            <a:ext cx="8439912" cy="0"/>
          </a:xfrm>
          <a:prstGeom prst="straightConnector1">
            <a:avLst/>
          </a:prstGeom>
          <a:noFill/>
          <a:ln w="25400" cap="flat" cmpd="sng">
            <a:solidFill>
              <a:schemeClr val="accent1"/>
            </a:solidFill>
            <a:prstDash val="solid"/>
            <a:round/>
            <a:headEnd type="none" w="sm" len="sm"/>
            <a:tailEnd type="none" w="sm" len="sm"/>
          </a:ln>
        </p:spPr>
      </p:cxnSp>
      <p:cxnSp>
        <p:nvCxnSpPr>
          <p:cNvPr id="344" name="Google Shape;344;p13"/>
          <p:cNvCxnSpPr/>
          <p:nvPr/>
        </p:nvCxnSpPr>
        <p:spPr>
          <a:xfrm>
            <a:off x="341313" y="3402350"/>
            <a:ext cx="8439912" cy="0"/>
          </a:xfrm>
          <a:prstGeom prst="straightConnector1">
            <a:avLst/>
          </a:prstGeom>
          <a:noFill/>
          <a:ln w="25400" cap="flat" cmpd="sng">
            <a:solidFill>
              <a:schemeClr val="accent1"/>
            </a:solidFill>
            <a:prstDash val="solid"/>
            <a:round/>
            <a:headEnd type="none" w="sm" len="sm"/>
            <a:tailEnd type="none" w="sm" len="sm"/>
          </a:ln>
        </p:spPr>
      </p:cxnSp>
      <p:cxnSp>
        <p:nvCxnSpPr>
          <p:cNvPr id="345" name="Google Shape;345;p13"/>
          <p:cNvCxnSpPr/>
          <p:nvPr/>
        </p:nvCxnSpPr>
        <p:spPr>
          <a:xfrm>
            <a:off x="341313" y="4041620"/>
            <a:ext cx="8439912"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4"/>
          <p:cNvSpPr txBox="1">
            <a:spLocks noGrp="1"/>
          </p:cNvSpPr>
          <p:nvPr>
            <p:ph type="body" idx="1"/>
          </p:nvPr>
        </p:nvSpPr>
        <p:spPr>
          <a:xfrm>
            <a:off x="685801" y="952500"/>
            <a:ext cx="7772398" cy="323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None/>
            </a:pPr>
            <a:r>
              <a:rPr lang="en-US" sz="4400"/>
              <a:t>An ingest example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5"/>
          <p:cNvSpPr txBox="1">
            <a:spLocks noGrp="1"/>
          </p:cNvSpPr>
          <p:nvPr>
            <p:ph type="body" idx="1"/>
          </p:nvPr>
        </p:nvSpPr>
        <p:spPr>
          <a:xfrm>
            <a:off x="685800" y="411949"/>
            <a:ext cx="7772400" cy="71445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None/>
            </a:pPr>
            <a:r>
              <a:rPr lang="en-US" sz="3600"/>
              <a:t>An ingest example</a:t>
            </a:r>
            <a:endParaRPr/>
          </a:p>
        </p:txBody>
      </p:sp>
      <p:sp>
        <p:nvSpPr>
          <p:cNvPr id="358" name="Google Shape;358;p15"/>
          <p:cNvSpPr txBox="1"/>
          <p:nvPr/>
        </p:nvSpPr>
        <p:spPr>
          <a:xfrm>
            <a:off x="650397" y="1590905"/>
            <a:ext cx="7843206"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FFFFFF"/>
                </a:solidFill>
                <a:latin typeface="Arial"/>
                <a:ea typeface="Arial"/>
                <a:cs typeface="Arial"/>
                <a:sym typeface="Arial"/>
              </a:rPr>
              <a:t>“So when we receive items there’s a whole verification process that the items actually go through before they’re shelved … There’s a lot of that kind of backend intellectual work that goes on, to make sure those records are clean and any kind of enhancements that are needed at that point, they [partner libraries] receive those …”</a:t>
            </a:r>
            <a:r>
              <a:rPr lang="en-US" sz="1600" b="1" i="0" u="none" strike="noStrike" cap="none">
                <a:solidFill>
                  <a:srgbClr val="FFFFFF"/>
                </a:solidFill>
                <a:latin typeface="Arial"/>
                <a:ea typeface="Arial"/>
                <a:cs typeface="Arial"/>
                <a:sym typeface="Arial"/>
              </a:rPr>
              <a:t>	</a:t>
            </a:r>
            <a:endParaRPr/>
          </a:p>
          <a:p>
            <a:pPr marL="0" marR="0" lvl="0" indent="0" algn="l" rtl="0">
              <a:spcBef>
                <a:spcPts val="1800"/>
              </a:spcBef>
              <a:spcAft>
                <a:spcPts val="0"/>
              </a:spcAft>
              <a:buNone/>
            </a:pPr>
            <a:r>
              <a:rPr lang="en-US" sz="1600" b="1" i="0" u="none" strike="noStrike" cap="none">
                <a:solidFill>
                  <a:srgbClr val="FFFFFF"/>
                </a:solidFill>
                <a:latin typeface="Arial"/>
                <a:ea typeface="Arial"/>
                <a:cs typeface="Arial"/>
                <a:sym typeface="Arial"/>
              </a:rPr>
              <a:t>		</a:t>
            </a:r>
            <a:r>
              <a:rPr lang="en-US" sz="2400" b="1" i="0" u="none" strike="noStrike" cap="none">
                <a:solidFill>
                  <a:srgbClr val="FFFFFF"/>
                </a:solidFill>
                <a:latin typeface="Arial"/>
                <a:ea typeface="Arial"/>
                <a:cs typeface="Arial"/>
                <a:sym typeface="Arial"/>
              </a:rPr>
              <a:t>						</a:t>
            </a:r>
            <a:r>
              <a:rPr lang="en-US" sz="1800" b="0" i="0" u="none" strike="noStrike" cap="none">
                <a:solidFill>
                  <a:srgbClr val="FFFFFF"/>
                </a:solidFill>
                <a:latin typeface="Arial"/>
                <a:ea typeface="Arial"/>
                <a:cs typeface="Arial"/>
                <a:sym typeface="Arial"/>
              </a:rPr>
              <a:t>(Shared Print Manager - CSPM08)</a:t>
            </a:r>
            <a:endParaRPr/>
          </a:p>
        </p:txBody>
      </p:sp>
      <p:cxnSp>
        <p:nvCxnSpPr>
          <p:cNvPr id="359" name="Google Shape;359;p15"/>
          <p:cNvCxnSpPr/>
          <p:nvPr/>
        </p:nvCxnSpPr>
        <p:spPr>
          <a:xfrm>
            <a:off x="685800" y="1278542"/>
            <a:ext cx="7772400" cy="0"/>
          </a:xfrm>
          <a:prstGeom prst="straightConnector1">
            <a:avLst/>
          </a:prstGeom>
          <a:noFill/>
          <a:ln w="25400" cap="flat" cmpd="sng">
            <a:solidFill>
              <a:schemeClr val="lt1"/>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6"/>
          <p:cNvSpPr txBox="1">
            <a:spLocks noGrp="1"/>
          </p:cNvSpPr>
          <p:nvPr>
            <p:ph type="body" idx="1"/>
          </p:nvPr>
        </p:nvSpPr>
        <p:spPr>
          <a:xfrm>
            <a:off x="340787" y="1667098"/>
            <a:ext cx="8439148" cy="28482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a:t>Benchmarking</a:t>
            </a:r>
            <a:endParaRPr/>
          </a:p>
          <a:p>
            <a:pPr marL="0" lvl="0" indent="0" algn="l" rtl="0">
              <a:spcBef>
                <a:spcPts val="1800"/>
              </a:spcBef>
              <a:spcAft>
                <a:spcPts val="0"/>
              </a:spcAft>
              <a:buClr>
                <a:schemeClr val="dk1"/>
              </a:buClr>
              <a:buSzPts val="2000"/>
              <a:buNone/>
            </a:pPr>
            <a:r>
              <a:rPr lang="en-US" sz="2000"/>
              <a:t>Staff</a:t>
            </a:r>
            <a:endParaRPr/>
          </a:p>
          <a:p>
            <a:pPr marL="0" lvl="0" indent="0" algn="l" rtl="0">
              <a:spcBef>
                <a:spcPts val="1800"/>
              </a:spcBef>
              <a:spcAft>
                <a:spcPts val="0"/>
              </a:spcAft>
              <a:buClr>
                <a:schemeClr val="dk1"/>
              </a:buClr>
              <a:buSzPts val="2000"/>
              <a:buNone/>
            </a:pPr>
            <a:r>
              <a:rPr lang="en-US" sz="2000"/>
              <a:t>Facilities</a:t>
            </a:r>
            <a:endParaRPr/>
          </a:p>
          <a:p>
            <a:pPr marL="0" lvl="0" indent="0" algn="l" rtl="0">
              <a:spcBef>
                <a:spcPts val="1800"/>
              </a:spcBef>
              <a:spcAft>
                <a:spcPts val="0"/>
              </a:spcAft>
              <a:buClr>
                <a:schemeClr val="dk1"/>
              </a:buClr>
              <a:buSzPts val="2000"/>
              <a:buNone/>
            </a:pPr>
            <a:r>
              <a:rPr lang="en-US" sz="2000"/>
              <a:t>Digitization</a:t>
            </a:r>
            <a:endParaRPr/>
          </a:p>
          <a:p>
            <a:pPr marL="0" lvl="0" indent="0" algn="l" rtl="0">
              <a:spcBef>
                <a:spcPts val="1800"/>
              </a:spcBef>
              <a:spcAft>
                <a:spcPts val="0"/>
              </a:spcAft>
              <a:buClr>
                <a:schemeClr val="dk1"/>
              </a:buClr>
              <a:buSzPts val="2000"/>
              <a:buNone/>
            </a:pPr>
            <a:r>
              <a:rPr lang="en-US" sz="2000"/>
              <a:t>Coordination and harmonization across programs</a:t>
            </a:r>
            <a:endParaRPr/>
          </a:p>
          <a:p>
            <a:pPr marL="0" lvl="0" indent="0" algn="l" rtl="0">
              <a:spcBef>
                <a:spcPts val="1800"/>
              </a:spcBef>
              <a:spcAft>
                <a:spcPts val="0"/>
              </a:spcAft>
              <a:buClr>
                <a:schemeClr val="dk1"/>
              </a:buClr>
              <a:buSzPts val="2000"/>
              <a:buNone/>
            </a:pPr>
            <a:r>
              <a:rPr lang="en-US" sz="2000"/>
              <a:t>Data quality</a:t>
            </a:r>
            <a:endParaRPr/>
          </a:p>
          <a:p>
            <a:pPr marL="0" lvl="0" indent="0" algn="l" rtl="0">
              <a:spcBef>
                <a:spcPts val="1800"/>
              </a:spcBef>
              <a:spcAft>
                <a:spcPts val="0"/>
              </a:spcAft>
              <a:buClr>
                <a:schemeClr val="dk1"/>
              </a:buClr>
              <a:buSzPts val="2000"/>
              <a:buNone/>
            </a:pPr>
            <a:r>
              <a:rPr lang="en-US" sz="2000"/>
              <a:t>Community of practice</a:t>
            </a:r>
            <a:endParaRPr/>
          </a:p>
          <a:p>
            <a:pPr marL="0" lvl="0" indent="0" algn="l" rtl="0">
              <a:spcBef>
                <a:spcPts val="1800"/>
              </a:spcBef>
              <a:spcAft>
                <a:spcPts val="0"/>
              </a:spcAft>
              <a:buClr>
                <a:schemeClr val="dk1"/>
              </a:buClr>
              <a:buSzPts val="2000"/>
              <a:buNone/>
            </a:pPr>
            <a:r>
              <a:rPr lang="en-US" sz="2000"/>
              <a:t>Technical interoperability</a:t>
            </a:r>
            <a:endParaRPr/>
          </a:p>
          <a:p>
            <a:pPr marL="0" lvl="0" indent="0" algn="l" rtl="0">
              <a:spcBef>
                <a:spcPts val="1800"/>
              </a:spcBef>
              <a:spcAft>
                <a:spcPts val="0"/>
              </a:spcAft>
              <a:buClr>
                <a:schemeClr val="dk1"/>
              </a:buClr>
              <a:buSzPts val="2000"/>
              <a:buNone/>
            </a:pPr>
            <a:r>
              <a:rPr lang="en-US" sz="2000"/>
              <a:t>Integration with local workflows</a:t>
            </a:r>
            <a:endParaRPr/>
          </a:p>
        </p:txBody>
      </p:sp>
      <p:sp>
        <p:nvSpPr>
          <p:cNvPr id="366" name="Google Shape;366;p16"/>
          <p:cNvSpPr txBox="1">
            <a:spLocks noGrp="1"/>
          </p:cNvSpPr>
          <p:nvPr>
            <p:ph type="body" idx="2"/>
          </p:nvPr>
        </p:nvSpPr>
        <p:spPr>
          <a:xfrm>
            <a:off x="340787" y="423514"/>
            <a:ext cx="8439148" cy="124358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Preliminary findings: </a:t>
            </a:r>
            <a:br>
              <a:rPr lang="en-US"/>
            </a:br>
            <a:r>
              <a:rPr lang="en-US"/>
              <a:t>Workflow challenges</a:t>
            </a:r>
            <a:endParaRPr/>
          </a:p>
        </p:txBody>
      </p:sp>
      <p:cxnSp>
        <p:nvCxnSpPr>
          <p:cNvPr id="367" name="Google Shape;367;p16"/>
          <p:cNvCxnSpPr/>
          <p:nvPr/>
        </p:nvCxnSpPr>
        <p:spPr>
          <a:xfrm>
            <a:off x="341313" y="2115715"/>
            <a:ext cx="8439912" cy="0"/>
          </a:xfrm>
          <a:prstGeom prst="straightConnector1">
            <a:avLst/>
          </a:prstGeom>
          <a:noFill/>
          <a:ln w="25400" cap="flat" cmpd="sng">
            <a:solidFill>
              <a:schemeClr val="accent1"/>
            </a:solidFill>
            <a:prstDash val="solid"/>
            <a:round/>
            <a:headEnd type="none" w="sm" len="sm"/>
            <a:tailEnd type="none" w="sm" len="sm"/>
          </a:ln>
        </p:spPr>
      </p:cxnSp>
      <p:cxnSp>
        <p:nvCxnSpPr>
          <p:cNvPr id="368" name="Google Shape;368;p16"/>
          <p:cNvCxnSpPr/>
          <p:nvPr/>
        </p:nvCxnSpPr>
        <p:spPr>
          <a:xfrm>
            <a:off x="341313" y="2665975"/>
            <a:ext cx="8439912" cy="0"/>
          </a:xfrm>
          <a:prstGeom prst="straightConnector1">
            <a:avLst/>
          </a:prstGeom>
          <a:noFill/>
          <a:ln w="25400" cap="flat" cmpd="sng">
            <a:solidFill>
              <a:schemeClr val="accent1"/>
            </a:solidFill>
            <a:prstDash val="solid"/>
            <a:round/>
            <a:headEnd type="none" w="sm" len="sm"/>
            <a:tailEnd type="none" w="sm" len="sm"/>
          </a:ln>
        </p:spPr>
      </p:cxnSp>
      <p:cxnSp>
        <p:nvCxnSpPr>
          <p:cNvPr id="369" name="Google Shape;369;p16"/>
          <p:cNvCxnSpPr/>
          <p:nvPr/>
        </p:nvCxnSpPr>
        <p:spPr>
          <a:xfrm>
            <a:off x="341313" y="3200049"/>
            <a:ext cx="8439912" cy="0"/>
          </a:xfrm>
          <a:prstGeom prst="straightConnector1">
            <a:avLst/>
          </a:prstGeom>
          <a:noFill/>
          <a:ln w="25400" cap="flat" cmpd="sng">
            <a:solidFill>
              <a:schemeClr val="accent1"/>
            </a:solidFill>
            <a:prstDash val="solid"/>
            <a:round/>
            <a:headEnd type="none" w="sm" len="sm"/>
            <a:tailEnd type="none" w="sm" len="sm"/>
          </a:ln>
        </p:spPr>
      </p:cxnSp>
      <p:cxnSp>
        <p:nvCxnSpPr>
          <p:cNvPr id="370" name="Google Shape;370;p16"/>
          <p:cNvCxnSpPr/>
          <p:nvPr/>
        </p:nvCxnSpPr>
        <p:spPr>
          <a:xfrm>
            <a:off x="341313" y="3742214"/>
            <a:ext cx="8439912"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7"/>
          <p:cNvSpPr txBox="1">
            <a:spLocks noGrp="1"/>
          </p:cNvSpPr>
          <p:nvPr>
            <p:ph type="body" idx="1"/>
          </p:nvPr>
        </p:nvSpPr>
        <p:spPr>
          <a:xfrm>
            <a:off x="685801" y="952500"/>
            <a:ext cx="7772398" cy="323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None/>
            </a:pPr>
            <a:r>
              <a:rPr lang="en-US" sz="4400"/>
              <a:t>Name a big challenge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8"/>
          <p:cNvSpPr txBox="1">
            <a:spLocks noGrp="1"/>
          </p:cNvSpPr>
          <p:nvPr>
            <p:ph type="body" idx="1"/>
          </p:nvPr>
        </p:nvSpPr>
        <p:spPr>
          <a:xfrm>
            <a:off x="685800" y="411949"/>
            <a:ext cx="7772400" cy="71445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None/>
            </a:pPr>
            <a:r>
              <a:rPr lang="en-US" sz="3600"/>
              <a:t>Name a big challenge</a:t>
            </a:r>
            <a:endParaRPr/>
          </a:p>
        </p:txBody>
      </p:sp>
      <p:sp>
        <p:nvSpPr>
          <p:cNvPr id="383" name="Google Shape;383;p18"/>
          <p:cNvSpPr txBox="1"/>
          <p:nvPr/>
        </p:nvSpPr>
        <p:spPr>
          <a:xfrm>
            <a:off x="859273" y="1590905"/>
            <a:ext cx="7425454" cy="23544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FFFFF"/>
                </a:solidFill>
                <a:latin typeface="Arial"/>
                <a:ea typeface="Arial"/>
                <a:cs typeface="Arial"/>
                <a:sym typeface="Arial"/>
              </a:rPr>
              <a:t>“… the labor involved in actually checking to see whether the item actually exists …”</a:t>
            </a:r>
            <a:r>
              <a:rPr lang="en-US" sz="1600" b="1" i="0" u="none" strike="noStrike" cap="none">
                <a:solidFill>
                  <a:srgbClr val="FFFFFF"/>
                </a:solidFill>
                <a:latin typeface="Arial"/>
                <a:ea typeface="Arial"/>
                <a:cs typeface="Arial"/>
                <a:sym typeface="Arial"/>
              </a:rPr>
              <a:t>	</a:t>
            </a:r>
            <a:endParaRPr/>
          </a:p>
          <a:p>
            <a:pPr marL="0" marR="0" lvl="0" indent="0" algn="l" rtl="0">
              <a:spcBef>
                <a:spcPts val="1800"/>
              </a:spcBef>
              <a:spcAft>
                <a:spcPts val="0"/>
              </a:spcAft>
              <a:buNone/>
            </a:pPr>
            <a:r>
              <a:rPr lang="en-US" sz="1600" b="1" i="0" u="none" strike="noStrike" cap="none">
                <a:solidFill>
                  <a:srgbClr val="FFFFFF"/>
                </a:solidFill>
                <a:latin typeface="Arial"/>
                <a:ea typeface="Arial"/>
                <a:cs typeface="Arial"/>
                <a:sym typeface="Arial"/>
              </a:rPr>
              <a:t>		</a:t>
            </a:r>
            <a:r>
              <a:rPr lang="en-US" sz="2400" b="1" i="0" u="none" strike="noStrike" cap="none">
                <a:solidFill>
                  <a:srgbClr val="FFFFFF"/>
                </a:solidFill>
                <a:latin typeface="Arial"/>
                <a:ea typeface="Arial"/>
                <a:cs typeface="Arial"/>
                <a:sym typeface="Arial"/>
              </a:rPr>
              <a:t>						</a:t>
            </a:r>
            <a:r>
              <a:rPr lang="en-US" sz="1800" b="0" i="0" u="none" strike="noStrike" cap="none">
                <a:solidFill>
                  <a:srgbClr val="FFFFFF"/>
                </a:solidFill>
                <a:latin typeface="Arial"/>
                <a:ea typeface="Arial"/>
                <a:cs typeface="Arial"/>
                <a:sym typeface="Arial"/>
              </a:rPr>
              <a:t>(Collections Librarian - FG02CL01)</a:t>
            </a:r>
            <a:endParaRPr/>
          </a:p>
        </p:txBody>
      </p:sp>
      <p:cxnSp>
        <p:nvCxnSpPr>
          <p:cNvPr id="384" name="Google Shape;384;p18"/>
          <p:cNvCxnSpPr/>
          <p:nvPr/>
        </p:nvCxnSpPr>
        <p:spPr>
          <a:xfrm>
            <a:off x="685800" y="1278542"/>
            <a:ext cx="7772400" cy="0"/>
          </a:xfrm>
          <a:prstGeom prst="straightConnector1">
            <a:avLst/>
          </a:prstGeom>
          <a:noFill/>
          <a:ln w="25400" cap="flat" cmpd="sng">
            <a:solidFill>
              <a:schemeClr val="lt1"/>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a:spLocks noGrp="1"/>
          </p:cNvSpPr>
          <p:nvPr>
            <p:ph type="body" idx="1"/>
          </p:nvPr>
        </p:nvSpPr>
        <p:spPr>
          <a:xfrm>
            <a:off x="340787" y="1109958"/>
            <a:ext cx="8439148" cy="3356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b="1"/>
              <a:t>Shared print is under-resourced ...</a:t>
            </a:r>
            <a:endParaRPr/>
          </a:p>
          <a:p>
            <a:pPr marL="231775" lvl="0" indent="-231775" algn="l" rtl="0">
              <a:spcBef>
                <a:spcPts val="480"/>
              </a:spcBef>
              <a:spcAft>
                <a:spcPts val="0"/>
              </a:spcAft>
              <a:buClr>
                <a:schemeClr val="dk1"/>
              </a:buClr>
              <a:buSzPts val="2400"/>
              <a:buChar char="•"/>
            </a:pPr>
            <a:r>
              <a:rPr lang="en-US"/>
              <a:t>Staff</a:t>
            </a:r>
            <a:endParaRPr/>
          </a:p>
          <a:p>
            <a:pPr marL="231775" lvl="0" indent="-231775" algn="l" rtl="0">
              <a:spcBef>
                <a:spcPts val="480"/>
              </a:spcBef>
              <a:spcAft>
                <a:spcPts val="0"/>
              </a:spcAft>
              <a:buClr>
                <a:schemeClr val="dk1"/>
              </a:buClr>
              <a:buSzPts val="2400"/>
              <a:buChar char="•"/>
            </a:pPr>
            <a:r>
              <a:rPr lang="en-US"/>
              <a:t>Budget (“Willingness to pay”)</a:t>
            </a:r>
            <a:endParaRPr/>
          </a:p>
          <a:p>
            <a:pPr marL="231775" lvl="0" indent="-231775" algn="l" rtl="0">
              <a:spcBef>
                <a:spcPts val="480"/>
              </a:spcBef>
              <a:spcAft>
                <a:spcPts val="0"/>
              </a:spcAft>
              <a:buClr>
                <a:schemeClr val="dk1"/>
              </a:buClr>
              <a:buSzPts val="2400"/>
              <a:buChar char="•"/>
            </a:pPr>
            <a:r>
              <a:rPr lang="en-US"/>
              <a:t>Institutional attention</a:t>
            </a:r>
            <a:endParaRPr/>
          </a:p>
          <a:p>
            <a:pPr marL="0" lvl="0" indent="0" algn="l" rtl="0">
              <a:spcBef>
                <a:spcPts val="1800"/>
              </a:spcBef>
              <a:spcAft>
                <a:spcPts val="0"/>
              </a:spcAft>
              <a:buClr>
                <a:schemeClr val="dk1"/>
              </a:buClr>
              <a:buSzPts val="2400"/>
              <a:buNone/>
            </a:pPr>
            <a:r>
              <a:rPr lang="en-US" b="1"/>
              <a:t>… which limits scalability and benefits</a:t>
            </a:r>
            <a:endParaRPr/>
          </a:p>
        </p:txBody>
      </p:sp>
      <p:sp>
        <p:nvSpPr>
          <p:cNvPr id="391" name="Google Shape;391;p19"/>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General theme: Need for resources</a:t>
            </a:r>
            <a:endParaRPr/>
          </a:p>
        </p:txBody>
      </p:sp>
      <p:cxnSp>
        <p:nvCxnSpPr>
          <p:cNvPr id="392" name="Google Shape;392;p19"/>
          <p:cNvCxnSpPr/>
          <p:nvPr/>
        </p:nvCxnSpPr>
        <p:spPr>
          <a:xfrm>
            <a:off x="341313" y="2973471"/>
            <a:ext cx="8439912"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2"/>
          <p:cNvGrpSpPr/>
          <p:nvPr/>
        </p:nvGrpSpPr>
        <p:grpSpPr>
          <a:xfrm>
            <a:off x="0" y="-482534"/>
            <a:ext cx="9144000" cy="6084979"/>
            <a:chOff x="-17672" y="-22870"/>
            <a:chExt cx="8864730" cy="5899136"/>
          </a:xfrm>
        </p:grpSpPr>
        <p:pic>
          <p:nvPicPr>
            <p:cNvPr id="237" name="Google Shape;237;p2"/>
            <p:cNvPicPr preferRelativeResize="0"/>
            <p:nvPr/>
          </p:nvPicPr>
          <p:blipFill rotWithShape="1">
            <a:blip r:embed="rId3">
              <a:alphaModFix/>
            </a:blip>
            <a:srcRect/>
            <a:stretch/>
          </p:blipFill>
          <p:spPr>
            <a:xfrm>
              <a:off x="-17671" y="-22870"/>
              <a:ext cx="2270763" cy="2938635"/>
            </a:xfrm>
            <a:prstGeom prst="rect">
              <a:avLst/>
            </a:prstGeom>
            <a:noFill/>
            <a:ln w="9525" cap="flat" cmpd="sng">
              <a:solidFill>
                <a:srgbClr val="BFBFBF"/>
              </a:solidFill>
              <a:prstDash val="solid"/>
              <a:miter lim="800000"/>
              <a:headEnd type="none" w="sm" len="sm"/>
              <a:tailEnd type="none" w="sm" len="sm"/>
            </a:ln>
          </p:spPr>
        </p:pic>
        <p:pic>
          <p:nvPicPr>
            <p:cNvPr id="238" name="Google Shape;238;p2"/>
            <p:cNvPicPr preferRelativeResize="0"/>
            <p:nvPr/>
          </p:nvPicPr>
          <p:blipFill rotWithShape="1">
            <a:blip r:embed="rId4">
              <a:alphaModFix/>
            </a:blip>
            <a:srcRect/>
            <a:stretch/>
          </p:blipFill>
          <p:spPr>
            <a:xfrm>
              <a:off x="2262099" y="0"/>
              <a:ext cx="2253091" cy="2915766"/>
            </a:xfrm>
            <a:prstGeom prst="rect">
              <a:avLst/>
            </a:prstGeom>
            <a:noFill/>
            <a:ln w="9525" cap="flat" cmpd="sng">
              <a:solidFill>
                <a:srgbClr val="BFBFBF"/>
              </a:solidFill>
              <a:prstDash val="solid"/>
              <a:miter lim="800000"/>
              <a:headEnd type="none" w="sm" len="sm"/>
              <a:tailEnd type="none" w="sm" len="sm"/>
            </a:ln>
          </p:spPr>
        </p:pic>
        <p:pic>
          <p:nvPicPr>
            <p:cNvPr id="239" name="Google Shape;239;p2"/>
            <p:cNvPicPr preferRelativeResize="0"/>
            <p:nvPr/>
          </p:nvPicPr>
          <p:blipFill rotWithShape="1">
            <a:blip r:embed="rId5">
              <a:alphaModFix/>
            </a:blip>
            <a:srcRect/>
            <a:stretch/>
          </p:blipFill>
          <p:spPr>
            <a:xfrm>
              <a:off x="4524198" y="-1"/>
              <a:ext cx="2061255" cy="2916936"/>
            </a:xfrm>
            <a:prstGeom prst="rect">
              <a:avLst/>
            </a:prstGeom>
            <a:noFill/>
            <a:ln w="9525" cap="flat" cmpd="sng">
              <a:solidFill>
                <a:srgbClr val="BFBFBF"/>
              </a:solidFill>
              <a:prstDash val="solid"/>
              <a:miter lim="800000"/>
              <a:headEnd type="none" w="sm" len="sm"/>
              <a:tailEnd type="none" w="sm" len="sm"/>
            </a:ln>
          </p:spPr>
        </p:pic>
        <p:pic>
          <p:nvPicPr>
            <p:cNvPr id="240" name="Google Shape;240;p2"/>
            <p:cNvPicPr preferRelativeResize="0"/>
            <p:nvPr/>
          </p:nvPicPr>
          <p:blipFill rotWithShape="1">
            <a:blip r:embed="rId6">
              <a:alphaModFix/>
            </a:blip>
            <a:srcRect/>
            <a:stretch/>
          </p:blipFill>
          <p:spPr>
            <a:xfrm>
              <a:off x="6594461" y="0"/>
              <a:ext cx="2252597" cy="2915125"/>
            </a:xfrm>
            <a:prstGeom prst="rect">
              <a:avLst/>
            </a:prstGeom>
            <a:noFill/>
            <a:ln w="9525" cap="flat" cmpd="sng">
              <a:solidFill>
                <a:srgbClr val="BFBFBF"/>
              </a:solidFill>
              <a:prstDash val="solid"/>
              <a:miter lim="800000"/>
              <a:headEnd type="none" w="sm" len="sm"/>
              <a:tailEnd type="none" w="sm" len="sm"/>
            </a:ln>
          </p:spPr>
        </p:pic>
        <p:pic>
          <p:nvPicPr>
            <p:cNvPr id="241" name="Google Shape;241;p2"/>
            <p:cNvPicPr preferRelativeResize="0"/>
            <p:nvPr/>
          </p:nvPicPr>
          <p:blipFill rotWithShape="1">
            <a:blip r:embed="rId7">
              <a:alphaModFix/>
            </a:blip>
            <a:srcRect/>
            <a:stretch/>
          </p:blipFill>
          <p:spPr>
            <a:xfrm>
              <a:off x="-17672" y="2927668"/>
              <a:ext cx="2270763" cy="2938635"/>
            </a:xfrm>
            <a:prstGeom prst="rect">
              <a:avLst/>
            </a:prstGeom>
            <a:noFill/>
            <a:ln w="9525" cap="flat" cmpd="sng">
              <a:solidFill>
                <a:srgbClr val="BFBFBF"/>
              </a:solidFill>
              <a:prstDash val="solid"/>
              <a:miter lim="800000"/>
              <a:headEnd type="none" w="sm" len="sm"/>
              <a:tailEnd type="none" w="sm" len="sm"/>
            </a:ln>
          </p:spPr>
        </p:pic>
        <p:pic>
          <p:nvPicPr>
            <p:cNvPr id="242" name="Google Shape;242;p2"/>
            <p:cNvPicPr preferRelativeResize="0"/>
            <p:nvPr/>
          </p:nvPicPr>
          <p:blipFill rotWithShape="1">
            <a:blip r:embed="rId8">
              <a:alphaModFix/>
            </a:blip>
            <a:srcRect/>
            <a:stretch/>
          </p:blipFill>
          <p:spPr>
            <a:xfrm>
              <a:off x="6568595" y="2927668"/>
              <a:ext cx="2278463" cy="2948598"/>
            </a:xfrm>
            <a:prstGeom prst="rect">
              <a:avLst/>
            </a:prstGeom>
            <a:noFill/>
            <a:ln w="9525" cap="flat" cmpd="sng">
              <a:solidFill>
                <a:srgbClr val="BFBFBF"/>
              </a:solidFill>
              <a:prstDash val="solid"/>
              <a:miter lim="800000"/>
              <a:headEnd type="none" w="sm" len="sm"/>
              <a:tailEnd type="none" w="sm" len="sm"/>
            </a:ln>
          </p:spPr>
        </p:pic>
        <p:pic>
          <p:nvPicPr>
            <p:cNvPr id="243" name="Google Shape;243;p2"/>
            <p:cNvPicPr preferRelativeResize="0"/>
            <p:nvPr/>
          </p:nvPicPr>
          <p:blipFill rotWithShape="1">
            <a:blip r:embed="rId9">
              <a:alphaModFix/>
            </a:blip>
            <a:srcRect/>
            <a:stretch/>
          </p:blipFill>
          <p:spPr>
            <a:xfrm>
              <a:off x="4306990" y="2927668"/>
              <a:ext cx="2278463" cy="2948598"/>
            </a:xfrm>
            <a:prstGeom prst="rect">
              <a:avLst/>
            </a:prstGeom>
            <a:noFill/>
            <a:ln w="9525" cap="flat" cmpd="sng">
              <a:solidFill>
                <a:srgbClr val="BFBFBF"/>
              </a:solidFill>
              <a:prstDash val="solid"/>
              <a:miter lim="800000"/>
              <a:headEnd type="none" w="sm" len="sm"/>
              <a:tailEnd type="none" w="sm" len="sm"/>
            </a:ln>
          </p:spPr>
        </p:pic>
        <p:pic>
          <p:nvPicPr>
            <p:cNvPr id="244" name="Google Shape;244;p2"/>
            <p:cNvPicPr preferRelativeResize="0"/>
            <p:nvPr/>
          </p:nvPicPr>
          <p:blipFill rotWithShape="1">
            <a:blip r:embed="rId10">
              <a:alphaModFix/>
            </a:blip>
            <a:srcRect/>
            <a:stretch/>
          </p:blipFill>
          <p:spPr>
            <a:xfrm>
              <a:off x="2262099" y="2927668"/>
              <a:ext cx="2253091" cy="2915766"/>
            </a:xfrm>
            <a:prstGeom prst="rect">
              <a:avLst/>
            </a:prstGeom>
            <a:solidFill>
              <a:schemeClr val="lt1"/>
            </a:solidFill>
            <a:ln w="9525" cap="flat" cmpd="sng">
              <a:solidFill>
                <a:srgbClr val="BFBFBF"/>
              </a:solidFill>
              <a:prstDash val="solid"/>
              <a:miter lim="800000"/>
              <a:headEnd type="none" w="sm" len="sm"/>
              <a:tailEnd type="none" w="sm" len="sm"/>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body" idx="1"/>
          </p:nvPr>
        </p:nvSpPr>
        <p:spPr>
          <a:xfrm>
            <a:off x="685801" y="952500"/>
            <a:ext cx="7772398" cy="323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None/>
            </a:pPr>
            <a:r>
              <a:rPr lang="en-US" sz="4400"/>
              <a:t>Resources are key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1"/>
          <p:cNvSpPr txBox="1">
            <a:spLocks noGrp="1"/>
          </p:cNvSpPr>
          <p:nvPr>
            <p:ph type="body" idx="1"/>
          </p:nvPr>
        </p:nvSpPr>
        <p:spPr>
          <a:xfrm>
            <a:off x="685800" y="411949"/>
            <a:ext cx="7772400" cy="71445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None/>
            </a:pPr>
            <a:r>
              <a:rPr lang="en-US" sz="3600"/>
              <a:t>Resources are key</a:t>
            </a:r>
            <a:endParaRPr/>
          </a:p>
        </p:txBody>
      </p:sp>
      <p:sp>
        <p:nvSpPr>
          <p:cNvPr id="405" name="Google Shape;405;p21"/>
          <p:cNvSpPr txBox="1"/>
          <p:nvPr/>
        </p:nvSpPr>
        <p:spPr>
          <a:xfrm>
            <a:off x="874699" y="1590905"/>
            <a:ext cx="7394603" cy="31547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FFFFFF"/>
                </a:solidFill>
                <a:latin typeface="Arial"/>
                <a:ea typeface="Arial"/>
                <a:cs typeface="Arial"/>
                <a:sym typeface="Arial"/>
              </a:rPr>
              <a:t>“I’m not sure...what it means to be sustainable. Because you can’t do everything for free if you really wanna change the landscape and change how we all work.”</a:t>
            </a:r>
            <a:r>
              <a:rPr lang="en-US" sz="1400" b="1" i="0" u="none" strike="noStrike" cap="none">
                <a:solidFill>
                  <a:srgbClr val="FFFFFF"/>
                </a:solidFill>
                <a:latin typeface="Arial"/>
                <a:ea typeface="Arial"/>
                <a:cs typeface="Arial"/>
                <a:sym typeface="Arial"/>
              </a:rPr>
              <a:t>	</a:t>
            </a:r>
            <a:endParaRPr/>
          </a:p>
          <a:p>
            <a:pPr marL="0" marR="0" lvl="0" indent="0" algn="l" rtl="0">
              <a:spcBef>
                <a:spcPts val="1800"/>
              </a:spcBef>
              <a:spcAft>
                <a:spcPts val="0"/>
              </a:spcAft>
              <a:buNone/>
            </a:pPr>
            <a:r>
              <a:rPr lang="en-US" sz="1600" b="1" i="0" u="none" strike="noStrike" cap="none">
                <a:solidFill>
                  <a:srgbClr val="FFFFFF"/>
                </a:solidFill>
                <a:latin typeface="Arial"/>
                <a:ea typeface="Arial"/>
                <a:cs typeface="Arial"/>
                <a:sym typeface="Arial"/>
              </a:rPr>
              <a:t>		</a:t>
            </a:r>
            <a:r>
              <a:rPr lang="en-US" sz="2400" b="1" i="0" u="none" strike="noStrike" cap="none">
                <a:solidFill>
                  <a:srgbClr val="FFFFFF"/>
                </a:solidFill>
                <a:latin typeface="Arial"/>
                <a:ea typeface="Arial"/>
                <a:cs typeface="Arial"/>
                <a:sym typeface="Arial"/>
              </a:rPr>
              <a:t>						</a:t>
            </a:r>
            <a:r>
              <a:rPr lang="en-US" sz="1800" b="0" i="0" u="none" strike="noStrike" cap="none">
                <a:solidFill>
                  <a:srgbClr val="FFFFFF"/>
                </a:solidFill>
                <a:latin typeface="Arial"/>
                <a:ea typeface="Arial"/>
                <a:cs typeface="Arial"/>
                <a:sym typeface="Arial"/>
              </a:rPr>
              <a:t>(Shared Print Manager, CSPM-O1)</a:t>
            </a:r>
            <a:endParaRPr/>
          </a:p>
        </p:txBody>
      </p:sp>
      <p:cxnSp>
        <p:nvCxnSpPr>
          <p:cNvPr id="406" name="Google Shape;406;p21"/>
          <p:cNvCxnSpPr/>
          <p:nvPr/>
        </p:nvCxnSpPr>
        <p:spPr>
          <a:xfrm>
            <a:off x="685800" y="1278542"/>
            <a:ext cx="7772400" cy="0"/>
          </a:xfrm>
          <a:prstGeom prst="straightConnector1">
            <a:avLst/>
          </a:prstGeom>
          <a:noFill/>
          <a:ln w="25400" cap="flat" cmpd="sng">
            <a:solidFill>
              <a:schemeClr val="lt1"/>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2"/>
          <p:cNvSpPr txBox="1">
            <a:spLocks noGrp="1"/>
          </p:cNvSpPr>
          <p:nvPr>
            <p:ph type="body" idx="1"/>
          </p:nvPr>
        </p:nvSpPr>
        <p:spPr>
          <a:xfrm>
            <a:off x="340786" y="1109958"/>
            <a:ext cx="4544828" cy="3356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a:t>Assist with disseminating and sharing the online survey</a:t>
            </a:r>
            <a:endParaRPr/>
          </a:p>
          <a:p>
            <a:pPr marL="0" lvl="0" indent="0" algn="l" rtl="0">
              <a:spcBef>
                <a:spcPts val="1800"/>
              </a:spcBef>
              <a:spcAft>
                <a:spcPts val="0"/>
              </a:spcAft>
              <a:buClr>
                <a:schemeClr val="dk1"/>
              </a:buClr>
              <a:buSzPts val="2400"/>
              <a:buNone/>
            </a:pPr>
            <a:r>
              <a:rPr lang="en-US"/>
              <a:t>Complete and submit the </a:t>
            </a:r>
            <a:br>
              <a:rPr lang="en-US"/>
            </a:br>
            <a:r>
              <a:rPr lang="en-US"/>
              <a:t>online survey</a:t>
            </a:r>
            <a:endParaRPr/>
          </a:p>
          <a:p>
            <a:pPr marL="0" lvl="0" indent="0" algn="l" rtl="0">
              <a:spcBef>
                <a:spcPts val="1800"/>
              </a:spcBef>
              <a:spcAft>
                <a:spcPts val="0"/>
              </a:spcAft>
              <a:buClr>
                <a:schemeClr val="dk1"/>
              </a:buClr>
              <a:buSzPts val="2400"/>
              <a:buNone/>
            </a:pPr>
            <a:r>
              <a:rPr lang="en-US"/>
              <a:t>Assist with dissemination </a:t>
            </a:r>
            <a:br>
              <a:rPr lang="en-US"/>
            </a:br>
            <a:r>
              <a:rPr lang="en-US"/>
              <a:t>of findings</a:t>
            </a:r>
            <a:endParaRPr/>
          </a:p>
        </p:txBody>
      </p:sp>
      <p:sp>
        <p:nvSpPr>
          <p:cNvPr id="413" name="Google Shape;413;p22"/>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Supporting this research project </a:t>
            </a:r>
            <a:endParaRPr/>
          </a:p>
        </p:txBody>
      </p:sp>
      <p:cxnSp>
        <p:nvCxnSpPr>
          <p:cNvPr id="414" name="Google Shape;414;p22"/>
          <p:cNvCxnSpPr/>
          <p:nvPr/>
        </p:nvCxnSpPr>
        <p:spPr>
          <a:xfrm>
            <a:off x="341313" y="2981563"/>
            <a:ext cx="4480560" cy="0"/>
          </a:xfrm>
          <a:prstGeom prst="straightConnector1">
            <a:avLst/>
          </a:prstGeom>
          <a:noFill/>
          <a:ln w="25400" cap="flat" cmpd="sng">
            <a:solidFill>
              <a:schemeClr val="accent1"/>
            </a:solidFill>
            <a:prstDash val="solid"/>
            <a:round/>
            <a:headEnd type="none" w="sm" len="sm"/>
            <a:tailEnd type="none" w="sm" len="sm"/>
          </a:ln>
        </p:spPr>
      </p:cxnSp>
      <p:cxnSp>
        <p:nvCxnSpPr>
          <p:cNvPr id="415" name="Google Shape;415;p22"/>
          <p:cNvCxnSpPr/>
          <p:nvPr/>
        </p:nvCxnSpPr>
        <p:spPr>
          <a:xfrm>
            <a:off x="341313" y="2026703"/>
            <a:ext cx="4480560" cy="0"/>
          </a:xfrm>
          <a:prstGeom prst="straightConnector1">
            <a:avLst/>
          </a:prstGeom>
          <a:noFill/>
          <a:ln w="25400" cap="flat" cmpd="sng">
            <a:solidFill>
              <a:schemeClr val="accent1"/>
            </a:solidFill>
            <a:prstDash val="solid"/>
            <a:round/>
            <a:headEnd type="none" w="sm" len="sm"/>
            <a:tailEnd type="none" w="sm" len="sm"/>
          </a:ln>
        </p:spPr>
      </p:cxnSp>
      <p:pic>
        <p:nvPicPr>
          <p:cNvPr id="416" name="Google Shape;416;p22" descr="A qr code with a white background&#10;&#10;Description automatically generated"/>
          <p:cNvPicPr preferRelativeResize="0"/>
          <p:nvPr/>
        </p:nvPicPr>
        <p:blipFill rotWithShape="1">
          <a:blip r:embed="rId3">
            <a:alphaModFix/>
          </a:blip>
          <a:srcRect/>
          <a:stretch/>
        </p:blipFill>
        <p:spPr>
          <a:xfrm>
            <a:off x="5259805" y="1109956"/>
            <a:ext cx="3615477" cy="3610029"/>
          </a:xfrm>
          <a:prstGeom prst="rect">
            <a:avLst/>
          </a:prstGeom>
          <a:noFill/>
          <a:ln w="9525" cap="flat" cmpd="sng">
            <a:solidFill>
              <a:srgbClr val="BFBFBF"/>
            </a:solidFill>
            <a:prstDash val="solid"/>
            <a:miter lim="800000"/>
            <a:headEnd type="none" w="sm" len="sm"/>
            <a:tailEnd type="none" w="sm" len="sm"/>
          </a:ln>
        </p:spPr>
      </p:pic>
      <p:sp>
        <p:nvSpPr>
          <p:cNvPr id="417" name="Google Shape;417;p22"/>
          <p:cNvSpPr txBox="1"/>
          <p:nvPr/>
        </p:nvSpPr>
        <p:spPr>
          <a:xfrm>
            <a:off x="340785" y="4165988"/>
            <a:ext cx="4033252" cy="553998"/>
          </a:xfrm>
          <a:prstGeom prst="rect">
            <a:avLst/>
          </a:prstGeom>
          <a:solidFill>
            <a:schemeClr val="accent2"/>
          </a:solidFill>
          <a:ln>
            <a:noFill/>
          </a:ln>
        </p:spPr>
        <p:txBody>
          <a:bodyPr spcFirstLastPara="1" wrap="square" lIns="182875" tIns="91425" rIns="182875" bIns="91425" anchor="t" anchorCtr="0">
            <a:spAutoFit/>
          </a:bodyPr>
          <a:lstStyle/>
          <a:p>
            <a:pPr marL="0" marR="0" lvl="0" indent="0" algn="l" rtl="0">
              <a:spcBef>
                <a:spcPts val="0"/>
              </a:spcBef>
              <a:spcAft>
                <a:spcPts val="0"/>
              </a:spcAft>
              <a:buNone/>
            </a:pPr>
            <a:r>
              <a:rPr lang="en-US" sz="2400" b="1" i="0" u="none" strike="noStrike" cap="none">
                <a:solidFill>
                  <a:schemeClr val="lt1"/>
                </a:solidFill>
                <a:latin typeface="Arial"/>
                <a:ea typeface="Arial"/>
                <a:cs typeface="Arial"/>
                <a:sym typeface="Arial"/>
              </a:rPr>
              <a:t>oc.lc/shared-print-survey</a:t>
            </a: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3"/>
          <p:cNvSpPr txBox="1">
            <a:spLocks noGrp="1"/>
          </p:cNvSpPr>
          <p:nvPr>
            <p:ph type="body" idx="1"/>
          </p:nvPr>
        </p:nvSpPr>
        <p:spPr>
          <a:xfrm>
            <a:off x="340787" y="1109958"/>
            <a:ext cx="8439148" cy="3356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a:t>Disseminate online survey: Summer 2024</a:t>
            </a:r>
            <a:endParaRPr/>
          </a:p>
          <a:p>
            <a:pPr marL="0" lvl="0" indent="0" algn="l" rtl="0">
              <a:spcBef>
                <a:spcPts val="1800"/>
              </a:spcBef>
              <a:spcAft>
                <a:spcPts val="0"/>
              </a:spcAft>
              <a:buClr>
                <a:schemeClr val="dk1"/>
              </a:buClr>
              <a:buSzPts val="2400"/>
              <a:buNone/>
            </a:pPr>
            <a:r>
              <a:rPr lang="en-US"/>
              <a:t>Close online survey for responses: 3 weeks after initial dissemination</a:t>
            </a:r>
            <a:endParaRPr/>
          </a:p>
          <a:p>
            <a:pPr marL="0" lvl="0" indent="0" algn="l" rtl="0">
              <a:spcBef>
                <a:spcPts val="1800"/>
              </a:spcBef>
              <a:spcAft>
                <a:spcPts val="0"/>
              </a:spcAft>
              <a:buClr>
                <a:schemeClr val="dk1"/>
              </a:buClr>
              <a:buSzPts val="2400"/>
              <a:buNone/>
            </a:pPr>
            <a:r>
              <a:rPr lang="en-US"/>
              <a:t>Share findings: By end of 2024</a:t>
            </a:r>
            <a:endParaRPr/>
          </a:p>
          <a:p>
            <a:pPr marL="0" lvl="0" indent="0" algn="l" rtl="0">
              <a:spcBef>
                <a:spcPts val="1800"/>
              </a:spcBef>
              <a:spcAft>
                <a:spcPts val="0"/>
              </a:spcAft>
              <a:buClr>
                <a:schemeClr val="dk1"/>
              </a:buClr>
              <a:buSzPts val="2400"/>
              <a:buNone/>
            </a:pPr>
            <a:r>
              <a:rPr lang="en-US"/>
              <a:t>Continue engagement through 2025</a:t>
            </a:r>
            <a:endParaRPr/>
          </a:p>
        </p:txBody>
      </p:sp>
      <p:sp>
        <p:nvSpPr>
          <p:cNvPr id="424" name="Google Shape;424;p23"/>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Remaining project timeline</a:t>
            </a:r>
            <a:endParaRPr/>
          </a:p>
        </p:txBody>
      </p:sp>
      <p:cxnSp>
        <p:nvCxnSpPr>
          <p:cNvPr id="425" name="Google Shape;425;p23"/>
          <p:cNvCxnSpPr/>
          <p:nvPr/>
        </p:nvCxnSpPr>
        <p:spPr>
          <a:xfrm>
            <a:off x="341313" y="1646377"/>
            <a:ext cx="8439912" cy="0"/>
          </a:xfrm>
          <a:prstGeom prst="straightConnector1">
            <a:avLst/>
          </a:prstGeom>
          <a:noFill/>
          <a:ln w="25400" cap="flat" cmpd="sng">
            <a:solidFill>
              <a:schemeClr val="accent1"/>
            </a:solidFill>
            <a:prstDash val="solid"/>
            <a:round/>
            <a:headEnd type="none" w="sm" len="sm"/>
            <a:tailEnd type="none" w="sm" len="sm"/>
          </a:ln>
        </p:spPr>
      </p:cxnSp>
      <p:cxnSp>
        <p:nvCxnSpPr>
          <p:cNvPr id="426" name="Google Shape;426;p23"/>
          <p:cNvCxnSpPr/>
          <p:nvPr/>
        </p:nvCxnSpPr>
        <p:spPr>
          <a:xfrm>
            <a:off x="341313" y="2591628"/>
            <a:ext cx="8439912" cy="0"/>
          </a:xfrm>
          <a:prstGeom prst="straightConnector1">
            <a:avLst/>
          </a:prstGeom>
          <a:noFill/>
          <a:ln w="25400" cap="flat" cmpd="sng">
            <a:solidFill>
              <a:schemeClr val="accent1"/>
            </a:solidFill>
            <a:prstDash val="solid"/>
            <a:round/>
            <a:headEnd type="none" w="sm" len="sm"/>
            <a:tailEnd type="none" w="sm" len="sm"/>
          </a:ln>
        </p:spPr>
      </p:cxnSp>
      <p:cxnSp>
        <p:nvCxnSpPr>
          <p:cNvPr id="427" name="Google Shape;427;p23"/>
          <p:cNvCxnSpPr/>
          <p:nvPr/>
        </p:nvCxnSpPr>
        <p:spPr>
          <a:xfrm>
            <a:off x="341313" y="3208140"/>
            <a:ext cx="8439912"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4"/>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Complete the survey</a:t>
            </a:r>
            <a:endParaRPr/>
          </a:p>
        </p:txBody>
      </p:sp>
      <p:pic>
        <p:nvPicPr>
          <p:cNvPr id="434" name="Google Shape;434;p24" descr="A qr code with a white background&#10;&#10;Description automatically generated"/>
          <p:cNvPicPr preferRelativeResize="0"/>
          <p:nvPr/>
        </p:nvPicPr>
        <p:blipFill rotWithShape="1">
          <a:blip r:embed="rId3">
            <a:alphaModFix/>
          </a:blip>
          <a:srcRect/>
          <a:stretch/>
        </p:blipFill>
        <p:spPr>
          <a:xfrm>
            <a:off x="357494" y="1109956"/>
            <a:ext cx="3653197" cy="3653197"/>
          </a:xfrm>
          <a:prstGeom prst="rect">
            <a:avLst/>
          </a:prstGeom>
          <a:noFill/>
          <a:ln w="9525" cap="flat" cmpd="sng">
            <a:solidFill>
              <a:srgbClr val="BFBFBF"/>
            </a:solidFill>
            <a:prstDash val="solid"/>
            <a:miter lim="800000"/>
            <a:headEnd type="none" w="sm" len="sm"/>
            <a:tailEnd type="none" w="sm" len="sm"/>
          </a:ln>
        </p:spPr>
      </p:pic>
      <p:sp>
        <p:nvSpPr>
          <p:cNvPr id="435" name="Google Shape;435;p24"/>
          <p:cNvSpPr txBox="1"/>
          <p:nvPr/>
        </p:nvSpPr>
        <p:spPr>
          <a:xfrm>
            <a:off x="4378687" y="1109956"/>
            <a:ext cx="393575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chemeClr val="dk1"/>
                </a:solidFill>
                <a:latin typeface="Arial"/>
                <a:ea typeface="Arial"/>
                <a:cs typeface="Arial"/>
                <a:sym typeface="Arial"/>
              </a:rPr>
              <a:t>Stewarding the Collective Collection survey</a:t>
            </a:r>
            <a:endParaRPr/>
          </a:p>
        </p:txBody>
      </p:sp>
      <p:sp>
        <p:nvSpPr>
          <p:cNvPr id="436" name="Google Shape;436;p24"/>
          <p:cNvSpPr txBox="1"/>
          <p:nvPr/>
        </p:nvSpPr>
        <p:spPr>
          <a:xfrm>
            <a:off x="4378687" y="2191455"/>
            <a:ext cx="4033252" cy="553998"/>
          </a:xfrm>
          <a:prstGeom prst="rect">
            <a:avLst/>
          </a:prstGeom>
          <a:solidFill>
            <a:schemeClr val="accent2"/>
          </a:solidFill>
          <a:ln>
            <a:noFill/>
          </a:ln>
        </p:spPr>
        <p:txBody>
          <a:bodyPr spcFirstLastPara="1" wrap="square" lIns="182875" tIns="91425" rIns="182875" bIns="91425"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oc.lc/shared-print-survey</a:t>
            </a:r>
            <a:endParaRPr sz="2400" b="1">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5"/>
          <p:cNvSpPr txBox="1">
            <a:spLocks noGrp="1"/>
          </p:cNvSpPr>
          <p:nvPr>
            <p:ph type="body" idx="1"/>
          </p:nvPr>
        </p:nvSpPr>
        <p:spPr>
          <a:xfrm>
            <a:off x="340787" y="1109958"/>
            <a:ext cx="8439148" cy="3356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b="1"/>
              <a:t>Stewarding the Collective Collection:</a:t>
            </a:r>
            <a:endParaRPr/>
          </a:p>
          <a:p>
            <a:pPr marL="231775" lvl="0" indent="-231775" algn="l" rtl="0">
              <a:spcBef>
                <a:spcPts val="480"/>
              </a:spcBef>
              <a:spcAft>
                <a:spcPts val="0"/>
              </a:spcAft>
              <a:buClr>
                <a:schemeClr val="dk1"/>
              </a:buClr>
              <a:buSzPts val="2400"/>
              <a:buChar char="•"/>
            </a:pPr>
            <a:r>
              <a:rPr lang="en-US"/>
              <a:t>An analysis of retention data in the US and Canada</a:t>
            </a:r>
            <a:endParaRPr/>
          </a:p>
          <a:p>
            <a:pPr marL="231775" lvl="0" indent="-231775" algn="l" rtl="0">
              <a:spcBef>
                <a:spcPts val="480"/>
              </a:spcBef>
              <a:spcAft>
                <a:spcPts val="0"/>
              </a:spcAft>
              <a:buClr>
                <a:schemeClr val="dk1"/>
              </a:buClr>
              <a:buSzPts val="2400"/>
              <a:buChar char="•"/>
            </a:pPr>
            <a:r>
              <a:rPr lang="en-US"/>
              <a:t>Collective print monographic holdings across Partnership</a:t>
            </a:r>
            <a:endParaRPr/>
          </a:p>
          <a:p>
            <a:pPr marL="231775" lvl="0" indent="-231775" algn="l" rtl="0">
              <a:spcBef>
                <a:spcPts val="480"/>
              </a:spcBef>
              <a:spcAft>
                <a:spcPts val="0"/>
              </a:spcAft>
              <a:buClr>
                <a:schemeClr val="dk1"/>
              </a:buClr>
              <a:buSzPts val="2400"/>
              <a:buChar char="•"/>
            </a:pPr>
            <a:r>
              <a:rPr lang="en-US"/>
              <a:t>Coverage by shared print retention commitments </a:t>
            </a:r>
            <a:endParaRPr/>
          </a:p>
          <a:p>
            <a:pPr marL="231775" lvl="0" indent="-231775" algn="l" rtl="0">
              <a:spcBef>
                <a:spcPts val="480"/>
              </a:spcBef>
              <a:spcAft>
                <a:spcPts val="0"/>
              </a:spcAft>
              <a:buClr>
                <a:schemeClr val="dk1"/>
              </a:buClr>
              <a:buSzPts val="2400"/>
              <a:buChar char="•"/>
            </a:pPr>
            <a:r>
              <a:rPr lang="en-US"/>
              <a:t>Report disseminated fall 2024</a:t>
            </a:r>
            <a:endParaRPr/>
          </a:p>
        </p:txBody>
      </p:sp>
      <p:sp>
        <p:nvSpPr>
          <p:cNvPr id="443" name="Google Shape;443;p25"/>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Partnering with the Partnership</a:t>
            </a:r>
            <a:endParaRPr/>
          </a:p>
        </p:txBody>
      </p:sp>
      <p:pic>
        <p:nvPicPr>
          <p:cNvPr id="444" name="Google Shape;444;p25" descr="OCLC_H_PMS.eps"/>
          <p:cNvPicPr preferRelativeResize="0"/>
          <p:nvPr/>
        </p:nvPicPr>
        <p:blipFill rotWithShape="1">
          <a:blip r:embed="rId3">
            <a:alphaModFix/>
          </a:blip>
          <a:srcRect/>
          <a:stretch/>
        </p:blipFill>
        <p:spPr>
          <a:xfrm>
            <a:off x="696318" y="3604511"/>
            <a:ext cx="2502765" cy="832662"/>
          </a:xfrm>
          <a:prstGeom prst="rect">
            <a:avLst/>
          </a:prstGeom>
          <a:noFill/>
          <a:ln>
            <a:noFill/>
          </a:ln>
        </p:spPr>
      </p:pic>
      <p:sp>
        <p:nvSpPr>
          <p:cNvPr id="445" name="Google Shape;445;p25"/>
          <p:cNvSpPr txBox="1"/>
          <p:nvPr/>
        </p:nvSpPr>
        <p:spPr>
          <a:xfrm>
            <a:off x="3554614" y="3604511"/>
            <a:ext cx="58862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dk1"/>
                </a:solidFill>
                <a:latin typeface="Arial"/>
                <a:ea typeface="Arial"/>
                <a:cs typeface="Arial"/>
                <a:sym typeface="Arial"/>
              </a:rPr>
              <a:t>+</a:t>
            </a:r>
            <a:endParaRPr/>
          </a:p>
        </p:txBody>
      </p:sp>
      <p:pic>
        <p:nvPicPr>
          <p:cNvPr id="446" name="Google Shape;446;p25" descr="Blue text on a white background&#10;&#10;Description automatically generated"/>
          <p:cNvPicPr preferRelativeResize="0"/>
          <p:nvPr/>
        </p:nvPicPr>
        <p:blipFill rotWithShape="1">
          <a:blip r:embed="rId4">
            <a:alphaModFix/>
          </a:blip>
          <a:srcRect/>
          <a:stretch/>
        </p:blipFill>
        <p:spPr>
          <a:xfrm>
            <a:off x="4354202" y="3483527"/>
            <a:ext cx="4488725" cy="10746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6"/>
          <p:cNvSpPr txBox="1">
            <a:spLocks noGrp="1"/>
          </p:cNvSpPr>
          <p:nvPr>
            <p:ph type="body" idx="1"/>
          </p:nvPr>
        </p:nvSpPr>
        <p:spPr>
          <a:xfrm>
            <a:off x="685801" y="952500"/>
            <a:ext cx="7772398" cy="323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None/>
            </a:pPr>
            <a:r>
              <a:rPr lang="en-US" sz="4400"/>
              <a:t>Questions </a:t>
            </a:r>
            <a:br>
              <a:rPr lang="en-US" sz="4400"/>
            </a:br>
            <a:r>
              <a:rPr lang="en-US" sz="4400"/>
              <a:t>and discussions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7"/>
          <p:cNvSpPr txBox="1">
            <a:spLocks noGrp="1"/>
          </p:cNvSpPr>
          <p:nvPr>
            <p:ph type="body" idx="7"/>
          </p:nvPr>
        </p:nvSpPr>
        <p:spPr>
          <a:xfrm>
            <a:off x="167890" y="4221835"/>
            <a:ext cx="2843598" cy="229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400"/>
              <a:buNone/>
            </a:pPr>
            <a:r>
              <a:rPr lang="en-US"/>
              <a:t>connawal@oclc.org </a:t>
            </a:r>
            <a:endParaRPr/>
          </a:p>
        </p:txBody>
      </p:sp>
      <p:sp>
        <p:nvSpPr>
          <p:cNvPr id="459" name="Google Shape;459;p27"/>
          <p:cNvSpPr txBox="1">
            <a:spLocks noGrp="1"/>
          </p:cNvSpPr>
          <p:nvPr>
            <p:ph type="body" idx="8"/>
          </p:nvPr>
        </p:nvSpPr>
        <p:spPr>
          <a:xfrm>
            <a:off x="167890" y="3981427"/>
            <a:ext cx="2843598" cy="2692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400"/>
              <a:buNone/>
            </a:pPr>
            <a:r>
              <a:rPr lang="en-US"/>
              <a:t>Executive Director, Research </a:t>
            </a:r>
            <a:endParaRPr/>
          </a:p>
        </p:txBody>
      </p:sp>
      <p:sp>
        <p:nvSpPr>
          <p:cNvPr id="460" name="Google Shape;460;p27"/>
          <p:cNvSpPr txBox="1">
            <a:spLocks noGrp="1"/>
          </p:cNvSpPr>
          <p:nvPr>
            <p:ph type="body" idx="9"/>
          </p:nvPr>
        </p:nvSpPr>
        <p:spPr>
          <a:xfrm>
            <a:off x="168076" y="3704354"/>
            <a:ext cx="2843598" cy="3042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None/>
            </a:pPr>
            <a:r>
              <a:rPr lang="en-US"/>
              <a:t>Lynn Silipigni Connaway, Ph.D. </a:t>
            </a:r>
            <a:endParaRPr/>
          </a:p>
        </p:txBody>
      </p:sp>
      <p:sp>
        <p:nvSpPr>
          <p:cNvPr id="461" name="Google Shape;461;p27"/>
          <p:cNvSpPr txBox="1">
            <a:spLocks noGrp="1"/>
          </p:cNvSpPr>
          <p:nvPr>
            <p:ph type="body" idx="13"/>
          </p:nvPr>
        </p:nvSpPr>
        <p:spPr>
          <a:xfrm>
            <a:off x="168338" y="2571750"/>
            <a:ext cx="8721475" cy="9759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endParaRPr/>
          </a:p>
          <a:p>
            <a:pPr marL="0" lvl="0" indent="0" algn="l" rtl="0">
              <a:spcBef>
                <a:spcPts val="560"/>
              </a:spcBef>
              <a:spcAft>
                <a:spcPts val="0"/>
              </a:spcAft>
              <a:buClr>
                <a:schemeClr val="lt1"/>
              </a:buClr>
              <a:buSzPts val="2800"/>
              <a:buNone/>
            </a:pPr>
            <a:r>
              <a:rPr lang="en-US"/>
              <a:t>Thank you.</a:t>
            </a:r>
            <a:endParaRPr/>
          </a:p>
        </p:txBody>
      </p:sp>
      <p:pic>
        <p:nvPicPr>
          <p:cNvPr id="462" name="Google Shape;462;p27" descr="A qr code with a white background&#10;&#10;Description automatically generated"/>
          <p:cNvPicPr preferRelativeResize="0"/>
          <p:nvPr/>
        </p:nvPicPr>
        <p:blipFill rotWithShape="1">
          <a:blip r:embed="rId3">
            <a:alphaModFix/>
          </a:blip>
          <a:srcRect/>
          <a:stretch/>
        </p:blipFill>
        <p:spPr>
          <a:xfrm>
            <a:off x="5022033" y="248805"/>
            <a:ext cx="3455549" cy="3455549"/>
          </a:xfrm>
          <a:prstGeom prst="rect">
            <a:avLst/>
          </a:prstGeom>
          <a:noFill/>
          <a:ln>
            <a:noFill/>
          </a:ln>
        </p:spPr>
      </p:pic>
      <p:sp>
        <p:nvSpPr>
          <p:cNvPr id="463" name="Google Shape;463;p27"/>
          <p:cNvSpPr txBox="1"/>
          <p:nvPr/>
        </p:nvSpPr>
        <p:spPr>
          <a:xfrm>
            <a:off x="5022033" y="3818632"/>
            <a:ext cx="3455549" cy="492443"/>
          </a:xfrm>
          <a:prstGeom prst="rect">
            <a:avLst/>
          </a:prstGeom>
          <a:solidFill>
            <a:srgbClr val="B9D9EB"/>
          </a:solidFill>
          <a:ln>
            <a:noFill/>
          </a:ln>
        </p:spPr>
        <p:txBody>
          <a:bodyPr spcFirstLastPara="1" wrap="square" lIns="182875" tIns="91425" rIns="182875" bIns="91425" anchor="t" anchorCtr="0">
            <a:spAutoFit/>
          </a:bodyPr>
          <a:lstStyle/>
          <a:p>
            <a:pPr marL="0" marR="0" lvl="0" indent="0" algn="ctr" rtl="0">
              <a:spcBef>
                <a:spcPts val="0"/>
              </a:spcBef>
              <a:spcAft>
                <a:spcPts val="0"/>
              </a:spcAft>
              <a:buNone/>
            </a:pPr>
            <a:r>
              <a:rPr lang="en-US" sz="2000" b="1">
                <a:solidFill>
                  <a:srgbClr val="004851"/>
                </a:solidFill>
                <a:latin typeface="Arial"/>
                <a:ea typeface="Arial"/>
                <a:cs typeface="Arial"/>
                <a:sym typeface="Arial"/>
              </a:rPr>
              <a:t>oc.lc/shared-print-survey</a:t>
            </a:r>
            <a:endParaRPr sz="2000" b="1">
              <a:solidFill>
                <a:srgbClr val="00485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
          <p:cNvSpPr txBox="1">
            <a:spLocks noGrp="1"/>
          </p:cNvSpPr>
          <p:nvPr>
            <p:ph type="body" idx="1"/>
          </p:nvPr>
        </p:nvSpPr>
        <p:spPr>
          <a:xfrm>
            <a:off x="340787" y="1109958"/>
            <a:ext cx="6915146" cy="3356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400" b="1"/>
              <a:t>US and Canadian perspectives on workflows, data, and tools for Shared Print</a:t>
            </a:r>
            <a:endParaRPr/>
          </a:p>
          <a:p>
            <a:pPr marL="234950" lvl="0" indent="-234950" algn="l" rtl="0">
              <a:spcBef>
                <a:spcPts val="480"/>
              </a:spcBef>
              <a:spcAft>
                <a:spcPts val="0"/>
              </a:spcAft>
              <a:buClr>
                <a:schemeClr val="dk1"/>
              </a:buClr>
              <a:buSzPts val="2400"/>
              <a:buChar char="•"/>
            </a:pPr>
            <a:r>
              <a:rPr lang="en-US"/>
              <a:t>Print monographs</a:t>
            </a:r>
            <a:endParaRPr/>
          </a:p>
          <a:p>
            <a:pPr marL="234950" lvl="0" indent="-234950" algn="l" rtl="0">
              <a:spcBef>
                <a:spcPts val="480"/>
              </a:spcBef>
              <a:spcAft>
                <a:spcPts val="0"/>
              </a:spcAft>
              <a:buClr>
                <a:schemeClr val="dk1"/>
              </a:buClr>
              <a:buSzPts val="2400"/>
              <a:buChar char="•"/>
            </a:pPr>
            <a:r>
              <a:rPr lang="en-US"/>
              <a:t>Shared print workflows</a:t>
            </a:r>
            <a:endParaRPr/>
          </a:p>
          <a:p>
            <a:pPr marL="234950" lvl="0" indent="-234950" algn="l" rtl="0">
              <a:spcBef>
                <a:spcPts val="480"/>
              </a:spcBef>
              <a:spcAft>
                <a:spcPts val="0"/>
              </a:spcAft>
              <a:buClr>
                <a:schemeClr val="dk1"/>
              </a:buClr>
              <a:buSzPts val="2400"/>
              <a:buChar char="•"/>
            </a:pPr>
            <a:r>
              <a:rPr lang="en-US"/>
              <a:t>What data and tools are used?</a:t>
            </a:r>
            <a:endParaRPr/>
          </a:p>
        </p:txBody>
      </p:sp>
      <p:sp>
        <p:nvSpPr>
          <p:cNvPr id="251" name="Google Shape;251;p3"/>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Stewarding the collective collection:</a:t>
            </a:r>
            <a:endParaRPr sz="2400" b="0"/>
          </a:p>
        </p:txBody>
      </p:sp>
      <p:pic>
        <p:nvPicPr>
          <p:cNvPr id="252" name="Google Shape;252;p3" descr="OCLC_H_PMS.eps"/>
          <p:cNvPicPr preferRelativeResize="0"/>
          <p:nvPr/>
        </p:nvPicPr>
        <p:blipFill rotWithShape="1">
          <a:blip r:embed="rId3">
            <a:alphaModFix/>
          </a:blip>
          <a:srcRect/>
          <a:stretch/>
        </p:blipFill>
        <p:spPr>
          <a:xfrm>
            <a:off x="1205011" y="3604511"/>
            <a:ext cx="2502765" cy="832662"/>
          </a:xfrm>
          <a:prstGeom prst="rect">
            <a:avLst/>
          </a:prstGeom>
          <a:noFill/>
          <a:ln>
            <a:noFill/>
          </a:ln>
        </p:spPr>
      </p:pic>
      <p:pic>
        <p:nvPicPr>
          <p:cNvPr id="253" name="Google Shape;253;p3" descr="A logo of a computer and a palm tree&#10;&#10;Description automatically generated"/>
          <p:cNvPicPr preferRelativeResize="0"/>
          <p:nvPr/>
        </p:nvPicPr>
        <p:blipFill rotWithShape="1">
          <a:blip r:embed="rId4">
            <a:alphaModFix/>
          </a:blip>
          <a:srcRect t="28744" r="6709" b="28280"/>
          <a:stretch/>
        </p:blipFill>
        <p:spPr>
          <a:xfrm>
            <a:off x="4958292" y="2954868"/>
            <a:ext cx="3023861" cy="1392936"/>
          </a:xfrm>
          <a:prstGeom prst="rect">
            <a:avLst/>
          </a:prstGeom>
          <a:noFill/>
          <a:ln>
            <a:noFill/>
          </a:ln>
        </p:spPr>
      </p:pic>
      <p:sp>
        <p:nvSpPr>
          <p:cNvPr id="254" name="Google Shape;254;p3"/>
          <p:cNvSpPr txBox="1"/>
          <p:nvPr/>
        </p:nvSpPr>
        <p:spPr>
          <a:xfrm>
            <a:off x="4059891" y="3604511"/>
            <a:ext cx="58862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dk1"/>
                </a:solidFill>
                <a:latin typeface="Arial"/>
                <a:ea typeface="Arial"/>
                <a:cs typeface="Arial"/>
                <a:sym typeface="Arial"/>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
          <p:cNvSpPr txBox="1">
            <a:spLocks noGrp="1"/>
          </p:cNvSpPr>
          <p:nvPr>
            <p:ph type="body" idx="1"/>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Collective collections</a:t>
            </a:r>
            <a:endParaRPr/>
          </a:p>
        </p:txBody>
      </p:sp>
      <p:sp>
        <p:nvSpPr>
          <p:cNvPr id="261" name="Google Shape;261;p4"/>
          <p:cNvSpPr/>
          <p:nvPr/>
        </p:nvSpPr>
        <p:spPr>
          <a:xfrm>
            <a:off x="340787" y="1109957"/>
            <a:ext cx="2820809" cy="3351970"/>
          </a:xfrm>
          <a:prstGeom prst="rect">
            <a:avLst/>
          </a:prstGeom>
          <a:gradFill>
            <a:gsLst>
              <a:gs pos="0">
                <a:schemeClr val="dk2"/>
              </a:gs>
              <a:gs pos="100000">
                <a:schemeClr val="accent1"/>
              </a:gs>
            </a:gsLst>
            <a:lin ang="0" scaled="0"/>
          </a:gradFill>
          <a:ln>
            <a:noFill/>
          </a:ln>
        </p:spPr>
        <p:txBody>
          <a:bodyPr spcFirstLastPara="1" wrap="square" lIns="91425" tIns="1097275" rIns="91425" bIns="45700" anchor="t" anchorCtr="0">
            <a:no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Conceptualize</a:t>
            </a:r>
            <a:endParaRPr/>
          </a:p>
        </p:txBody>
      </p:sp>
      <p:sp>
        <p:nvSpPr>
          <p:cNvPr id="262" name="Google Shape;262;p4"/>
          <p:cNvSpPr/>
          <p:nvPr/>
        </p:nvSpPr>
        <p:spPr>
          <a:xfrm>
            <a:off x="3161596" y="1109957"/>
            <a:ext cx="2820809" cy="3351970"/>
          </a:xfrm>
          <a:prstGeom prst="rect">
            <a:avLst/>
          </a:prstGeom>
          <a:gradFill>
            <a:gsLst>
              <a:gs pos="0">
                <a:schemeClr val="accent4"/>
              </a:gs>
              <a:gs pos="100000">
                <a:srgbClr val="78BE20"/>
              </a:gs>
            </a:gsLst>
            <a:lin ang="0" scaled="0"/>
          </a:gradFill>
          <a:ln>
            <a:noFill/>
          </a:ln>
        </p:spPr>
        <p:txBody>
          <a:bodyPr spcFirstLastPara="1" wrap="square" lIns="91425" tIns="1097275" rIns="91425" bIns="45700" anchor="t" anchorCtr="0">
            <a:no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Analyze</a:t>
            </a:r>
            <a:endParaRPr/>
          </a:p>
        </p:txBody>
      </p:sp>
      <p:sp>
        <p:nvSpPr>
          <p:cNvPr id="263" name="Google Shape;263;p4"/>
          <p:cNvSpPr/>
          <p:nvPr/>
        </p:nvSpPr>
        <p:spPr>
          <a:xfrm>
            <a:off x="5982404" y="1109957"/>
            <a:ext cx="2820809" cy="3351970"/>
          </a:xfrm>
          <a:prstGeom prst="rect">
            <a:avLst/>
          </a:prstGeom>
          <a:gradFill>
            <a:gsLst>
              <a:gs pos="0">
                <a:srgbClr val="BA5826"/>
              </a:gs>
              <a:gs pos="99000">
                <a:schemeClr val="accent5"/>
              </a:gs>
              <a:gs pos="100000">
                <a:schemeClr val="accent5"/>
              </a:gs>
            </a:gsLst>
            <a:lin ang="0" scaled="0"/>
          </a:gradFill>
          <a:ln>
            <a:noFill/>
          </a:ln>
        </p:spPr>
        <p:txBody>
          <a:bodyPr spcFirstLastPara="1" wrap="square" lIns="91425" tIns="1097275" rIns="91425" bIns="45700" anchor="t" anchorCtr="0">
            <a:no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Operationalize</a:t>
            </a:r>
            <a:endParaRPr/>
          </a:p>
        </p:txBody>
      </p:sp>
      <p:cxnSp>
        <p:nvCxnSpPr>
          <p:cNvPr id="264" name="Google Shape;264;p4"/>
          <p:cNvCxnSpPr/>
          <p:nvPr/>
        </p:nvCxnSpPr>
        <p:spPr>
          <a:xfrm>
            <a:off x="2622182" y="3227294"/>
            <a:ext cx="995082" cy="0"/>
          </a:xfrm>
          <a:prstGeom prst="straightConnector1">
            <a:avLst/>
          </a:prstGeom>
          <a:noFill/>
          <a:ln w="155575" cap="flat" cmpd="sng">
            <a:solidFill>
              <a:schemeClr val="lt1"/>
            </a:solidFill>
            <a:prstDash val="solid"/>
            <a:miter lim="800000"/>
            <a:headEnd type="none" w="sm" len="sm"/>
            <a:tailEnd type="triangle" w="med" len="med"/>
          </a:ln>
        </p:spPr>
      </p:cxnSp>
      <p:cxnSp>
        <p:nvCxnSpPr>
          <p:cNvPr id="265" name="Google Shape;265;p4"/>
          <p:cNvCxnSpPr/>
          <p:nvPr/>
        </p:nvCxnSpPr>
        <p:spPr>
          <a:xfrm>
            <a:off x="5446062" y="3227294"/>
            <a:ext cx="995082" cy="0"/>
          </a:xfrm>
          <a:prstGeom prst="straightConnector1">
            <a:avLst/>
          </a:prstGeom>
          <a:noFill/>
          <a:ln w="155575" cap="flat" cmpd="sng">
            <a:solidFill>
              <a:schemeClr val="lt1"/>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70"/>
        <p:cNvGrpSpPr/>
        <p:nvPr/>
      </p:nvGrpSpPr>
      <p:grpSpPr>
        <a:xfrm>
          <a:off x="0" y="0"/>
          <a:ext cx="0" cy="0"/>
          <a:chOff x="0" y="0"/>
          <a:chExt cx="0" cy="0"/>
        </a:xfrm>
      </p:grpSpPr>
      <p:sp>
        <p:nvSpPr>
          <p:cNvPr id="271" name="Google Shape;271;p5"/>
          <p:cNvSpPr txBox="1">
            <a:spLocks noGrp="1"/>
          </p:cNvSpPr>
          <p:nvPr>
            <p:ph type="body" idx="1"/>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Collective collections</a:t>
            </a:r>
            <a:endParaRPr/>
          </a:p>
        </p:txBody>
      </p:sp>
      <p:sp>
        <p:nvSpPr>
          <p:cNvPr id="272" name="Google Shape;272;p5"/>
          <p:cNvSpPr/>
          <p:nvPr/>
        </p:nvSpPr>
        <p:spPr>
          <a:xfrm>
            <a:off x="340787" y="1109957"/>
            <a:ext cx="2820809" cy="3351970"/>
          </a:xfrm>
          <a:prstGeom prst="rect">
            <a:avLst/>
          </a:prstGeom>
          <a:solidFill>
            <a:srgbClr val="BFBFBF"/>
          </a:solidFill>
          <a:ln>
            <a:noFill/>
          </a:ln>
        </p:spPr>
        <p:txBody>
          <a:bodyPr spcFirstLastPara="1" wrap="square" lIns="91425" tIns="1097275" rIns="91425" bIns="45700" anchor="t" anchorCtr="0">
            <a:no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Conceptualize</a:t>
            </a:r>
            <a:endParaRPr/>
          </a:p>
        </p:txBody>
      </p:sp>
      <p:sp>
        <p:nvSpPr>
          <p:cNvPr id="273" name="Google Shape;273;p5"/>
          <p:cNvSpPr/>
          <p:nvPr/>
        </p:nvSpPr>
        <p:spPr>
          <a:xfrm>
            <a:off x="3161596" y="1109957"/>
            <a:ext cx="2820809" cy="3351970"/>
          </a:xfrm>
          <a:prstGeom prst="rect">
            <a:avLst/>
          </a:prstGeom>
          <a:solidFill>
            <a:srgbClr val="BFBFBF"/>
          </a:solidFill>
          <a:ln>
            <a:noFill/>
          </a:ln>
        </p:spPr>
        <p:txBody>
          <a:bodyPr spcFirstLastPara="1" wrap="square" lIns="91425" tIns="1097275" rIns="91425" bIns="45700" anchor="t" anchorCtr="0">
            <a:no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Analyze</a:t>
            </a:r>
            <a:endParaRPr/>
          </a:p>
        </p:txBody>
      </p:sp>
      <p:sp>
        <p:nvSpPr>
          <p:cNvPr id="274" name="Google Shape;274;p5"/>
          <p:cNvSpPr/>
          <p:nvPr/>
        </p:nvSpPr>
        <p:spPr>
          <a:xfrm>
            <a:off x="5982404" y="1109957"/>
            <a:ext cx="2820809" cy="3351970"/>
          </a:xfrm>
          <a:prstGeom prst="rect">
            <a:avLst/>
          </a:prstGeom>
          <a:gradFill>
            <a:gsLst>
              <a:gs pos="0">
                <a:srgbClr val="BA5826"/>
              </a:gs>
              <a:gs pos="99000">
                <a:schemeClr val="accent5"/>
              </a:gs>
              <a:gs pos="100000">
                <a:schemeClr val="accent5"/>
              </a:gs>
            </a:gsLst>
            <a:lin ang="0" scaled="0"/>
          </a:gradFill>
          <a:ln>
            <a:noFill/>
          </a:ln>
        </p:spPr>
        <p:txBody>
          <a:bodyPr spcFirstLastPara="1" wrap="square" lIns="91425" tIns="1097275" rIns="91425" bIns="45700" anchor="t" anchorCtr="0">
            <a:no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Operationalize</a:t>
            </a:r>
            <a:endParaRPr/>
          </a:p>
        </p:txBody>
      </p:sp>
      <p:cxnSp>
        <p:nvCxnSpPr>
          <p:cNvPr id="275" name="Google Shape;275;p5"/>
          <p:cNvCxnSpPr/>
          <p:nvPr/>
        </p:nvCxnSpPr>
        <p:spPr>
          <a:xfrm>
            <a:off x="2622182" y="3227294"/>
            <a:ext cx="995082" cy="0"/>
          </a:xfrm>
          <a:prstGeom prst="straightConnector1">
            <a:avLst/>
          </a:prstGeom>
          <a:noFill/>
          <a:ln w="155575" cap="flat" cmpd="sng">
            <a:solidFill>
              <a:schemeClr val="lt1"/>
            </a:solidFill>
            <a:prstDash val="solid"/>
            <a:miter lim="800000"/>
            <a:headEnd type="none" w="sm" len="sm"/>
            <a:tailEnd type="triangle" w="med" len="med"/>
          </a:ln>
        </p:spPr>
      </p:cxnSp>
      <p:cxnSp>
        <p:nvCxnSpPr>
          <p:cNvPr id="276" name="Google Shape;276;p5"/>
          <p:cNvCxnSpPr/>
          <p:nvPr/>
        </p:nvCxnSpPr>
        <p:spPr>
          <a:xfrm>
            <a:off x="5446062" y="3227294"/>
            <a:ext cx="995082" cy="0"/>
          </a:xfrm>
          <a:prstGeom prst="straightConnector1">
            <a:avLst/>
          </a:prstGeom>
          <a:noFill/>
          <a:ln w="155575" cap="flat" cmpd="sng">
            <a:solidFill>
              <a:schemeClr val="lt1"/>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6"/>
          <p:cNvSpPr txBox="1">
            <a:spLocks noGrp="1"/>
          </p:cNvSpPr>
          <p:nvPr>
            <p:ph type="body" idx="1"/>
          </p:nvPr>
        </p:nvSpPr>
        <p:spPr>
          <a:xfrm>
            <a:off x="340787" y="1109958"/>
            <a:ext cx="7829546" cy="3356378"/>
          </a:xfrm>
          <a:prstGeom prst="rect">
            <a:avLst/>
          </a:prstGeom>
          <a:noFill/>
          <a:ln>
            <a:noFill/>
          </a:ln>
        </p:spPr>
        <p:txBody>
          <a:bodyPr spcFirstLastPara="1" wrap="square" lIns="91425" tIns="45700" rIns="91425" bIns="45700" anchor="t" anchorCtr="0">
            <a:noAutofit/>
          </a:bodyPr>
          <a:lstStyle/>
          <a:p>
            <a:pPr marL="344488" lvl="0" indent="-344488" algn="l" rtl="0">
              <a:spcBef>
                <a:spcPts val="0"/>
              </a:spcBef>
              <a:spcAft>
                <a:spcPts val="0"/>
              </a:spcAft>
              <a:buClr>
                <a:schemeClr val="dk1"/>
              </a:buClr>
              <a:buSzPts val="2400"/>
              <a:buFont typeface="Arial"/>
              <a:buAutoNum type="arabicPeriod"/>
            </a:pPr>
            <a:r>
              <a:rPr lang="en-US"/>
              <a:t>What are the </a:t>
            </a:r>
            <a:r>
              <a:rPr lang="en-US" b="1"/>
              <a:t>key workflows </a:t>
            </a:r>
            <a:r>
              <a:rPr lang="en-US"/>
              <a:t>supporting stewardship of shared print collections?</a:t>
            </a:r>
            <a:endParaRPr/>
          </a:p>
          <a:p>
            <a:pPr marL="344488" lvl="0" indent="-344488" algn="l" rtl="0">
              <a:spcBef>
                <a:spcPts val="1800"/>
              </a:spcBef>
              <a:spcAft>
                <a:spcPts val="0"/>
              </a:spcAft>
              <a:buClr>
                <a:schemeClr val="dk1"/>
              </a:buClr>
              <a:buSzPts val="2400"/>
              <a:buFont typeface="Arial"/>
              <a:buAutoNum type="arabicPeriod"/>
            </a:pPr>
            <a:r>
              <a:rPr lang="en-US"/>
              <a:t>What </a:t>
            </a:r>
            <a:r>
              <a:rPr lang="en-US" b="1"/>
              <a:t>data and tools </a:t>
            </a:r>
            <a:r>
              <a:rPr lang="en-US"/>
              <a:t>are currently used to support these workflows?</a:t>
            </a:r>
            <a:endParaRPr/>
          </a:p>
          <a:p>
            <a:pPr marL="344488" lvl="0" indent="-344488" algn="l" rtl="0">
              <a:spcBef>
                <a:spcPts val="1800"/>
              </a:spcBef>
              <a:spcAft>
                <a:spcPts val="0"/>
              </a:spcAft>
              <a:buClr>
                <a:schemeClr val="dk1"/>
              </a:buClr>
              <a:buSzPts val="2400"/>
              <a:buFont typeface="Arial"/>
              <a:buAutoNum type="arabicPeriod"/>
            </a:pPr>
            <a:r>
              <a:rPr lang="en-US"/>
              <a:t>What </a:t>
            </a:r>
            <a:r>
              <a:rPr lang="en-US" b="1"/>
              <a:t>gaps</a:t>
            </a:r>
            <a:r>
              <a:rPr lang="en-US"/>
              <a:t> in data, tools, or other resources exist? </a:t>
            </a:r>
            <a:endParaRPr/>
          </a:p>
          <a:p>
            <a:pPr marL="344488" lvl="0" indent="-192088" algn="l" rtl="0">
              <a:spcBef>
                <a:spcPts val="1800"/>
              </a:spcBef>
              <a:spcAft>
                <a:spcPts val="0"/>
              </a:spcAft>
              <a:buClr>
                <a:schemeClr val="dk1"/>
              </a:buClr>
              <a:buSzPts val="2400"/>
              <a:buFont typeface="Arial"/>
              <a:buNone/>
            </a:pPr>
            <a:endParaRPr/>
          </a:p>
          <a:p>
            <a:pPr marL="342892" lvl="0" indent="-190492" algn="l" rtl="0">
              <a:spcBef>
                <a:spcPts val="480"/>
              </a:spcBef>
              <a:spcAft>
                <a:spcPts val="0"/>
              </a:spcAft>
              <a:buClr>
                <a:schemeClr val="dk1"/>
              </a:buClr>
              <a:buSzPts val="2400"/>
              <a:buFont typeface="Arial"/>
              <a:buNone/>
            </a:pPr>
            <a:endParaRPr/>
          </a:p>
        </p:txBody>
      </p:sp>
      <p:sp>
        <p:nvSpPr>
          <p:cNvPr id="283" name="Google Shape;283;p6"/>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Research questions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7"/>
          <p:cNvSpPr txBox="1">
            <a:spLocks noGrp="1"/>
          </p:cNvSpPr>
          <p:nvPr>
            <p:ph type="body" idx="1"/>
          </p:nvPr>
        </p:nvSpPr>
        <p:spPr>
          <a:xfrm>
            <a:off x="341313" y="1109663"/>
            <a:ext cx="8439912" cy="33559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b="1"/>
              <a:t>Data collection</a:t>
            </a:r>
            <a:endParaRPr/>
          </a:p>
          <a:p>
            <a:pPr marL="234950" lvl="0" indent="-234950" algn="l" rtl="0">
              <a:spcBef>
                <a:spcPts val="400"/>
              </a:spcBef>
              <a:spcAft>
                <a:spcPts val="0"/>
              </a:spcAft>
              <a:buClr>
                <a:schemeClr val="dk1"/>
              </a:buClr>
              <a:buSzPts val="2000"/>
              <a:buChar char="•"/>
            </a:pPr>
            <a:r>
              <a:rPr lang="en-US" sz="2000"/>
              <a:t>Interviews</a:t>
            </a:r>
            <a:endParaRPr/>
          </a:p>
          <a:p>
            <a:pPr marL="742931" lvl="1" indent="-285743" algn="l" rtl="0">
              <a:spcBef>
                <a:spcPts val="400"/>
              </a:spcBef>
              <a:spcAft>
                <a:spcPts val="0"/>
              </a:spcAft>
              <a:buClr>
                <a:schemeClr val="dk1"/>
              </a:buClr>
              <a:buSzPts val="2000"/>
              <a:buChar char="–"/>
            </a:pPr>
            <a:r>
              <a:rPr lang="en-US"/>
              <a:t>Focus group</a:t>
            </a:r>
            <a:endParaRPr/>
          </a:p>
          <a:p>
            <a:pPr marL="742931" lvl="1" indent="-285743" algn="l" rtl="0">
              <a:spcBef>
                <a:spcPts val="400"/>
              </a:spcBef>
              <a:spcAft>
                <a:spcPts val="0"/>
              </a:spcAft>
              <a:buClr>
                <a:schemeClr val="dk1"/>
              </a:buClr>
              <a:buSzPts val="2000"/>
              <a:buChar char="–"/>
            </a:pPr>
            <a:r>
              <a:rPr lang="en-US"/>
              <a:t>Individual </a:t>
            </a:r>
            <a:endParaRPr/>
          </a:p>
          <a:p>
            <a:pPr marL="234950" lvl="0" indent="-234950" algn="l" rtl="0">
              <a:spcBef>
                <a:spcPts val="400"/>
              </a:spcBef>
              <a:spcAft>
                <a:spcPts val="0"/>
              </a:spcAft>
              <a:buClr>
                <a:schemeClr val="dk1"/>
              </a:buClr>
              <a:buSzPts val="2000"/>
              <a:buChar char="•"/>
            </a:pPr>
            <a:r>
              <a:rPr lang="en-US" sz="2000"/>
              <a:t>Surveys</a:t>
            </a:r>
            <a:endParaRPr/>
          </a:p>
          <a:p>
            <a:pPr marL="0" lvl="0" indent="0" algn="l" rtl="0">
              <a:spcBef>
                <a:spcPts val="1800"/>
              </a:spcBef>
              <a:spcAft>
                <a:spcPts val="0"/>
              </a:spcAft>
              <a:buClr>
                <a:schemeClr val="dk1"/>
              </a:buClr>
              <a:buSzPts val="2000"/>
              <a:buNone/>
            </a:pPr>
            <a:r>
              <a:rPr lang="en-US" sz="2000" b="1"/>
              <a:t>Analysis and synthesis</a:t>
            </a:r>
            <a:endParaRPr/>
          </a:p>
          <a:p>
            <a:pPr marL="0" lvl="0" indent="0" algn="l" rtl="0">
              <a:spcBef>
                <a:spcPts val="2200"/>
              </a:spcBef>
              <a:spcAft>
                <a:spcPts val="0"/>
              </a:spcAft>
              <a:buClr>
                <a:schemeClr val="dk1"/>
              </a:buClr>
              <a:buSzPts val="2000"/>
              <a:buNone/>
            </a:pPr>
            <a:r>
              <a:rPr lang="en-US" sz="2000" b="1"/>
              <a:t>Disseminate findings</a:t>
            </a:r>
            <a:endParaRPr/>
          </a:p>
          <a:p>
            <a:pPr marL="234950" lvl="0" indent="-234950" algn="l" rtl="0">
              <a:spcBef>
                <a:spcPts val="400"/>
              </a:spcBef>
              <a:spcAft>
                <a:spcPts val="0"/>
              </a:spcAft>
              <a:buClr>
                <a:schemeClr val="dk1"/>
              </a:buClr>
              <a:buSzPts val="2000"/>
              <a:buChar char="•"/>
            </a:pPr>
            <a:r>
              <a:rPr lang="en-US" sz="2000"/>
              <a:t>Webinars, publications</a:t>
            </a:r>
            <a:endParaRPr/>
          </a:p>
        </p:txBody>
      </p:sp>
      <p:sp>
        <p:nvSpPr>
          <p:cNvPr id="290" name="Google Shape;290;p7"/>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Project activities</a:t>
            </a:r>
            <a:endParaRPr/>
          </a:p>
        </p:txBody>
      </p:sp>
      <p:cxnSp>
        <p:nvCxnSpPr>
          <p:cNvPr id="291" name="Google Shape;291;p7"/>
          <p:cNvCxnSpPr/>
          <p:nvPr/>
        </p:nvCxnSpPr>
        <p:spPr>
          <a:xfrm>
            <a:off x="341313" y="3051313"/>
            <a:ext cx="8439912" cy="0"/>
          </a:xfrm>
          <a:prstGeom prst="straightConnector1">
            <a:avLst/>
          </a:prstGeom>
          <a:noFill/>
          <a:ln w="25400" cap="flat" cmpd="sng">
            <a:solidFill>
              <a:schemeClr val="accent1"/>
            </a:solidFill>
            <a:prstDash val="solid"/>
            <a:round/>
            <a:headEnd type="none" w="sm" len="sm"/>
            <a:tailEnd type="none" w="sm" len="sm"/>
          </a:ln>
        </p:spPr>
      </p:cxnSp>
      <p:cxnSp>
        <p:nvCxnSpPr>
          <p:cNvPr id="292" name="Google Shape;292;p7"/>
          <p:cNvCxnSpPr/>
          <p:nvPr/>
        </p:nvCxnSpPr>
        <p:spPr>
          <a:xfrm>
            <a:off x="341313" y="3627783"/>
            <a:ext cx="8439912"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8"/>
          <p:cNvSpPr txBox="1">
            <a:spLocks noGrp="1"/>
          </p:cNvSpPr>
          <p:nvPr>
            <p:ph type="body" idx="1"/>
          </p:nvPr>
        </p:nvSpPr>
        <p:spPr>
          <a:xfrm>
            <a:off x="340787" y="1109958"/>
            <a:ext cx="8439148" cy="3356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a:t>Provide libraries with benchmark for current state of practice of workflows, data, and tools supporting monographic shared print collections</a:t>
            </a:r>
            <a:endParaRPr/>
          </a:p>
          <a:p>
            <a:pPr marL="0" lvl="0" indent="0" algn="l" rtl="0">
              <a:spcBef>
                <a:spcPts val="1800"/>
              </a:spcBef>
              <a:spcAft>
                <a:spcPts val="0"/>
              </a:spcAft>
              <a:buClr>
                <a:schemeClr val="dk1"/>
              </a:buClr>
              <a:buSzPts val="2400"/>
              <a:buNone/>
            </a:pPr>
            <a:r>
              <a:rPr lang="en-US"/>
              <a:t>Help optimize local and group practices regarding collection evaluation and coordinated collection stewardship</a:t>
            </a:r>
            <a:endParaRPr/>
          </a:p>
          <a:p>
            <a:pPr marL="0" lvl="0" indent="0" algn="l" rtl="0">
              <a:spcBef>
                <a:spcPts val="1800"/>
              </a:spcBef>
              <a:spcAft>
                <a:spcPts val="0"/>
              </a:spcAft>
              <a:buClr>
                <a:schemeClr val="dk1"/>
              </a:buClr>
              <a:buSzPts val="2400"/>
              <a:buNone/>
            </a:pPr>
            <a:r>
              <a:rPr lang="en-US"/>
              <a:t>Synthesize community views on data and functionality needs, and help identify priorities</a:t>
            </a:r>
            <a:endParaRPr/>
          </a:p>
        </p:txBody>
      </p:sp>
      <p:sp>
        <p:nvSpPr>
          <p:cNvPr id="299" name="Google Shape;299;p8"/>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Goals</a:t>
            </a:r>
            <a:endParaRPr/>
          </a:p>
        </p:txBody>
      </p:sp>
      <p:cxnSp>
        <p:nvCxnSpPr>
          <p:cNvPr id="300" name="Google Shape;300;p8"/>
          <p:cNvCxnSpPr/>
          <p:nvPr/>
        </p:nvCxnSpPr>
        <p:spPr>
          <a:xfrm>
            <a:off x="341313" y="2375452"/>
            <a:ext cx="8439912" cy="0"/>
          </a:xfrm>
          <a:prstGeom prst="straightConnector1">
            <a:avLst/>
          </a:prstGeom>
          <a:noFill/>
          <a:ln w="25400" cap="flat" cmpd="sng">
            <a:solidFill>
              <a:schemeClr val="accent1"/>
            </a:solidFill>
            <a:prstDash val="solid"/>
            <a:round/>
            <a:headEnd type="none" w="sm" len="sm"/>
            <a:tailEnd type="none" w="sm" len="sm"/>
          </a:ln>
        </p:spPr>
      </p:cxnSp>
      <p:cxnSp>
        <p:nvCxnSpPr>
          <p:cNvPr id="301" name="Google Shape;301;p8"/>
          <p:cNvCxnSpPr/>
          <p:nvPr/>
        </p:nvCxnSpPr>
        <p:spPr>
          <a:xfrm>
            <a:off x="341313" y="3319669"/>
            <a:ext cx="8439912"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9"/>
          <p:cNvSpPr txBox="1">
            <a:spLocks noGrp="1"/>
          </p:cNvSpPr>
          <p:nvPr>
            <p:ph type="body" idx="1"/>
          </p:nvPr>
        </p:nvSpPr>
        <p:spPr>
          <a:xfrm>
            <a:off x="340787" y="1109958"/>
            <a:ext cx="8439148" cy="3356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b="1"/>
              <a:t>Data collection: November 9, 2023 - April 12, 2024 </a:t>
            </a:r>
            <a:endParaRPr/>
          </a:p>
          <a:p>
            <a:pPr marL="234950" lvl="0" indent="-234950" algn="l" rtl="0">
              <a:spcBef>
                <a:spcPts val="400"/>
              </a:spcBef>
              <a:spcAft>
                <a:spcPts val="0"/>
              </a:spcAft>
              <a:buClr>
                <a:schemeClr val="dk1"/>
              </a:buClr>
              <a:buSzPts val="2000"/>
              <a:buChar char="•"/>
            </a:pPr>
            <a:r>
              <a:rPr lang="en-US" sz="2000"/>
              <a:t>Seven focus group interviews</a:t>
            </a:r>
            <a:endParaRPr/>
          </a:p>
          <a:p>
            <a:pPr marL="234950" lvl="0" indent="-234950" algn="l" rtl="0">
              <a:spcBef>
                <a:spcPts val="400"/>
              </a:spcBef>
              <a:spcAft>
                <a:spcPts val="0"/>
              </a:spcAft>
              <a:buClr>
                <a:schemeClr val="dk1"/>
              </a:buClr>
              <a:buSzPts val="2000"/>
              <a:buChar char="•"/>
            </a:pPr>
            <a:r>
              <a:rPr lang="en-US" sz="2000"/>
              <a:t>28 individual participants</a:t>
            </a:r>
            <a:endParaRPr/>
          </a:p>
          <a:p>
            <a:pPr marL="234950" lvl="0" indent="-234950" algn="l" rtl="0">
              <a:spcBef>
                <a:spcPts val="400"/>
              </a:spcBef>
              <a:spcAft>
                <a:spcPts val="0"/>
              </a:spcAft>
              <a:buClr>
                <a:schemeClr val="dk1"/>
              </a:buClr>
              <a:buSzPts val="2000"/>
              <a:buChar char="•"/>
            </a:pPr>
            <a:r>
              <a:rPr lang="en-US" sz="2000"/>
              <a:t>Five deans/directors, two AULs for collections, </a:t>
            </a:r>
            <a:br>
              <a:rPr lang="en-US" sz="2000"/>
            </a:br>
            <a:r>
              <a:rPr lang="en-US" sz="2000"/>
              <a:t>eight collections librarians/strategists, six metadata librarians, six resource sharing librarians, and one research/instruction librarian</a:t>
            </a:r>
            <a:endParaRPr/>
          </a:p>
          <a:p>
            <a:pPr marL="0" lvl="0" indent="0" algn="l" rtl="0">
              <a:spcBef>
                <a:spcPts val="1800"/>
              </a:spcBef>
              <a:spcAft>
                <a:spcPts val="0"/>
              </a:spcAft>
              <a:buClr>
                <a:schemeClr val="dk1"/>
              </a:buClr>
              <a:buSzPts val="2400"/>
              <a:buNone/>
            </a:pPr>
            <a:r>
              <a:rPr lang="en-US" b="1"/>
              <a:t>Nine individual interviews</a:t>
            </a:r>
            <a:endParaRPr/>
          </a:p>
          <a:p>
            <a:pPr marL="234950" lvl="0" indent="-234950" algn="l" rtl="0">
              <a:spcBef>
                <a:spcPts val="400"/>
              </a:spcBef>
              <a:spcAft>
                <a:spcPts val="0"/>
              </a:spcAft>
              <a:buClr>
                <a:schemeClr val="dk1"/>
              </a:buClr>
              <a:buSzPts val="2000"/>
              <a:buChar char="•"/>
            </a:pPr>
            <a:r>
              <a:rPr lang="en-US" sz="2000"/>
              <a:t>Representing seven Shared Print programs</a:t>
            </a:r>
            <a:endParaRPr/>
          </a:p>
          <a:p>
            <a:pPr marL="342892" lvl="0" indent="-190492" algn="l" rtl="0">
              <a:spcBef>
                <a:spcPts val="480"/>
              </a:spcBef>
              <a:spcAft>
                <a:spcPts val="0"/>
              </a:spcAft>
              <a:buClr>
                <a:schemeClr val="dk1"/>
              </a:buClr>
              <a:buSzPts val="2400"/>
              <a:buFont typeface="Arial"/>
              <a:buNone/>
            </a:pPr>
            <a:endParaRPr/>
          </a:p>
          <a:p>
            <a:pPr marL="342892" lvl="0" indent="-190492" algn="l" rtl="0">
              <a:spcBef>
                <a:spcPts val="480"/>
              </a:spcBef>
              <a:spcAft>
                <a:spcPts val="0"/>
              </a:spcAft>
              <a:buClr>
                <a:schemeClr val="dk1"/>
              </a:buClr>
              <a:buSzPts val="2400"/>
              <a:buFont typeface="Arial"/>
              <a:buNone/>
            </a:pPr>
            <a:endParaRPr/>
          </a:p>
          <a:p>
            <a:pPr marL="342892" lvl="0" indent="-190492" algn="l" rtl="0">
              <a:spcBef>
                <a:spcPts val="480"/>
              </a:spcBef>
              <a:spcAft>
                <a:spcPts val="0"/>
              </a:spcAft>
              <a:buClr>
                <a:schemeClr val="dk1"/>
              </a:buClr>
              <a:buSzPts val="2400"/>
              <a:buFont typeface="Arial"/>
              <a:buNone/>
            </a:pPr>
            <a:endParaRPr/>
          </a:p>
          <a:p>
            <a:pPr marL="342892" lvl="0" indent="-190492" algn="l" rtl="0">
              <a:spcBef>
                <a:spcPts val="480"/>
              </a:spcBef>
              <a:spcAft>
                <a:spcPts val="0"/>
              </a:spcAft>
              <a:buClr>
                <a:schemeClr val="dk1"/>
              </a:buClr>
              <a:buSzPts val="2400"/>
              <a:buFont typeface="Arial"/>
              <a:buNone/>
            </a:pPr>
            <a:endParaRPr/>
          </a:p>
        </p:txBody>
      </p:sp>
      <p:sp>
        <p:nvSpPr>
          <p:cNvPr id="308" name="Google Shape;308;p9"/>
          <p:cNvSpPr txBox="1">
            <a:spLocks noGrp="1"/>
          </p:cNvSpPr>
          <p:nvPr>
            <p:ph type="body" idx="2"/>
          </p:nvPr>
        </p:nvSpPr>
        <p:spPr>
          <a:xfrm>
            <a:off x="340787" y="423514"/>
            <a:ext cx="8439148" cy="686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None/>
            </a:pPr>
            <a:r>
              <a:rPr lang="en-US"/>
              <a:t>Summary of data collection to date</a:t>
            </a:r>
            <a:endParaRPr/>
          </a:p>
        </p:txBody>
      </p:sp>
      <p:cxnSp>
        <p:nvCxnSpPr>
          <p:cNvPr id="309" name="Google Shape;309;p9"/>
          <p:cNvCxnSpPr/>
          <p:nvPr/>
        </p:nvCxnSpPr>
        <p:spPr>
          <a:xfrm>
            <a:off x="341313" y="3375255"/>
            <a:ext cx="8439912"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3409</Words>
  <Application>Microsoft Office PowerPoint</Application>
  <PresentationFormat>On-screen Show (16:9)</PresentationFormat>
  <Paragraphs>235</Paragraphs>
  <Slides>27</Slides>
  <Notes>27</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OCLC</dc:creator>
  <cp:lastModifiedBy>Marie Waltz</cp:lastModifiedBy>
  <cp:revision>1</cp:revision>
  <dcterms:created xsi:type="dcterms:W3CDTF">2015-04-17T19:58:50Z</dcterms:created>
  <dcterms:modified xsi:type="dcterms:W3CDTF">2024-07-05T13:44:02Z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y fmtid="{D5CDD505-2E9C-101B-9397-08002B2CF9AE}" pid="3" name="MediaServiceImageTags">
    <vt:lpwstr/>
  </property>
</Properties>
</file>