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Garet" charset="1" panose="00000000000000000000"/>
      <p:regular r:id="rId29"/>
    </p:embeddedFont>
    <p:embeddedFont>
      <p:font typeface="Garet Book" charset="1" panose="00000000000000000000"/>
      <p:regular r:id="rId30"/>
    </p:embeddedFont>
    <p:embeddedFont>
      <p:font typeface="Aileron" charset="1" panose="00000500000000000000"/>
      <p:regular r:id="rId31"/>
    </p:embeddedFont>
    <p:embeddedFont>
      <p:font typeface="League Spartan" charset="1" panose="00000800000000000000"/>
      <p:regular r:id="rId34"/>
    </p:embeddedFont>
    <p:embeddedFont>
      <p:font typeface="Canva Sans" charset="1" panose="020B0503030501040103"/>
      <p:regular r:id="rId35"/>
    </p:embeddedFont>
    <p:embeddedFont>
      <p:font typeface="Canva Sans Bold" charset="1" panose="020B0803030501040103"/>
      <p:regular r:id="rId36"/>
    </p:embeddedFont>
    <p:embeddedFont>
      <p:font typeface="Montserrat" charset="1" panose="00000500000000000000"/>
      <p:regular r:id="rId37"/>
    </p:embeddedFont>
    <p:embeddedFont>
      <p:font typeface="Aileron Ultra-Bold" charset="1" panose="00000A00000000000000"/>
      <p:regular r:id="rId38"/>
    </p:embeddedFont>
    <p:embeddedFont>
      <p:font typeface="Aileron Italics" charset="1" panose="00000500000000000000"/>
      <p:regular r:id="rId39"/>
    </p:embeddedFont>
    <p:embeddedFont>
      <p:font typeface="Aileron Bold" charset="1" panose="00000800000000000000"/>
      <p:regular r:id="rId40"/>
    </p:embeddedFont>
    <p:embeddedFont>
      <p:font typeface="Source Sans Pro" charset="1" panose="020B0503030403020204"/>
      <p:regular r:id="rId44"/>
    </p:embeddedFont>
    <p:embeddedFont>
      <p:font typeface="Source Sans Pro Italics" charset="1" panose="020B0503030403090204"/>
      <p:regular r:id="rId45"/>
    </p:embeddedFont>
    <p:embeddedFont>
      <p:font typeface="Arvo" charset="1" panose="02000000000000000000"/>
      <p:regular r:id="rId47"/>
    </p:embeddedFont>
    <p:embeddedFont>
      <p:font typeface="Arvo Italics" charset="1" panose="02000000000000000000"/>
      <p:regular r:id="rId48"/>
    </p:embeddedFont>
    <p:embeddedFont>
      <p:font typeface="Garet Italics" charset="1" panose="00000000000000000000"/>
      <p:regular r:id="rId53"/>
    </p:embeddedFont>
    <p:embeddedFont>
      <p:font typeface="Garet Bold" charset="1" panose="00000000000000000000"/>
      <p:regular r:id="rId54"/>
    </p:embeddedFont>
    <p:embeddedFont>
      <p:font typeface="Source Sans Pro Bold Italics" charset="1" panose="020B0703030403090204"/>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notesMasters/notesMaster1.xml" Type="http://schemas.openxmlformats.org/officeDocument/2006/relationships/notesMaster"/><Relationship Id="rId27" Target="theme/theme2.xml" Type="http://schemas.openxmlformats.org/officeDocument/2006/relationships/theme"/><Relationship Id="rId28" Target="notesSlides/notesSlide1.xml" Type="http://schemas.openxmlformats.org/officeDocument/2006/relationships/notesSlide"/><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notesSlides/notesSlide2.xml" Type="http://schemas.openxmlformats.org/officeDocument/2006/relationships/notesSlide"/><Relationship Id="rId33" Target="notesSlides/notesSlide3.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notesSlides/notesSlide4.xml" Type="http://schemas.openxmlformats.org/officeDocument/2006/relationships/notesSlide"/><Relationship Id="rId42" Target="notesSlides/notesSlide5.xml" Type="http://schemas.openxmlformats.org/officeDocument/2006/relationships/notesSlide"/><Relationship Id="rId43" Target="notesSlides/notesSlide6.xml" Type="http://schemas.openxmlformats.org/officeDocument/2006/relationships/notesSlide"/><Relationship Id="rId44" Target="fonts/font44.fntdata" Type="http://schemas.openxmlformats.org/officeDocument/2006/relationships/font"/><Relationship Id="rId45" Target="fonts/font45.fntdata" Type="http://schemas.openxmlformats.org/officeDocument/2006/relationships/font"/><Relationship Id="rId46" Target="notesSlides/notesSlide7.xml" Type="http://schemas.openxmlformats.org/officeDocument/2006/relationships/notesSlide"/><Relationship Id="rId47" Target="fonts/font47.fntdata" Type="http://schemas.openxmlformats.org/officeDocument/2006/relationships/font"/><Relationship Id="rId48" Target="fonts/font48.fntdata" Type="http://schemas.openxmlformats.org/officeDocument/2006/relationships/font"/><Relationship Id="rId49" Target="notesSlides/notesSlide8.xml" Type="http://schemas.openxmlformats.org/officeDocument/2006/relationships/notesSlide"/><Relationship Id="rId5" Target="tableStyles.xml" Type="http://schemas.openxmlformats.org/officeDocument/2006/relationships/tableStyles"/><Relationship Id="rId50" Target="notesSlides/notesSlide9.xml" Type="http://schemas.openxmlformats.org/officeDocument/2006/relationships/notesSlide"/><Relationship Id="rId51" Target="notesSlides/notesSlide10.xml" Type="http://schemas.openxmlformats.org/officeDocument/2006/relationships/notesSlide"/><Relationship Id="rId52" Target="notesSlides/notesSlide11.xml" Type="http://schemas.openxmlformats.org/officeDocument/2006/relationships/notesSlide"/><Relationship Id="rId53" Target="fonts/font53.fntdata" Type="http://schemas.openxmlformats.org/officeDocument/2006/relationships/font"/><Relationship Id="rId54" Target="fonts/font54.fntdata" Type="http://schemas.openxmlformats.org/officeDocument/2006/relationships/font"/><Relationship Id="rId55" Target="notesSlides/notesSlide12.xml" Type="http://schemas.openxmlformats.org/officeDocument/2006/relationships/notesSlide"/><Relationship Id="rId56" Target="notesSlides/notesSlide13.xml" Type="http://schemas.openxmlformats.org/officeDocument/2006/relationships/notesSlide"/><Relationship Id="rId57" Target="fonts/font57.fntdata" Type="http://schemas.openxmlformats.org/officeDocument/2006/relationships/font"/><Relationship Id="rId58" Target="notesSlides/notesSlide14.xml" Type="http://schemas.openxmlformats.org/officeDocument/2006/relationships/notesSlide"/><Relationship Id="rId59" Target="notesSlides/notesSlide15.xml" Type="http://schemas.openxmlformats.org/officeDocument/2006/relationships/notesSlide"/><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Susan </a:t>
            </a:r>
          </a:p>
          <a:p>
            <a:r>
              <a:rPr lang="en-US"/>
              <a:t>- welcome</a:t>
            </a:r>
          </a:p>
          <a:p>
            <a:r>
              <a:rPr lang="en-US"/>
              <a:t>(should be everyone on the CC other than Tracy)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Jason</a:t>
            </a:r>
          </a:p>
          <a:p>
            <a:r>
              <a:rPr lang="en-US"/>
              <a:t/>
            </a:r>
          </a:p>
          <a:p>
            <a:r>
              <a:rPr lang="en-US"/>
              <a:t>Questions that our grant reviewers recommended we get answers to. </a:t>
            </a:r>
          </a:p>
          <a:p>
            <a:r>
              <a:rPr lang="en-US"/>
              <a:t/>
            </a:r>
          </a:p>
          <a:p>
            <a:r>
              <a:rPr lang="en-US"/>
              <a:t>We designed the study around them and are working hard to get the best possible answers we can. </a:t>
            </a:r>
          </a:p>
          <a:p>
            <a:r>
              <a:rPr lang="en-US"/>
              <a:t/>
            </a:r>
          </a:p>
          <a:p>
            <a:r>
              <a:rPr lang="en-US"/>
              <a:t>At the same time, we feel like any accurate answers no matter how limited are a significant step forward. </a:t>
            </a:r>
          </a:p>
          <a:p>
            <a:r>
              <a:rPr lang="en-US"/>
              <a:t/>
            </a:r>
          </a:p>
          <a:p>
            <a:r>
              <a:rPr lang="en-US"/>
              <a:t>And rather than start with the limitations, we decided to present the preliminary results right up front, so here we go...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Jason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is the final data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is the final data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Teri</a:t>
            </a:r>
          </a:p>
          <a:p>
            <a:r>
              <a:rPr lang="en-US"/>
              <a:t>Status: Dissemination on the planning grant - PAN, ALA, Charleston Conference, public webinars, white paper, final report to IMLS.</a:t>
            </a:r>
          </a:p>
          <a:p>
            <a:r>
              <a:rPr lang="en-US"/>
              <a:t/>
            </a:r>
          </a:p>
          <a:p>
            <a:r>
              <a:rPr lang="en-US"/>
              <a:t>Challenges: Grant team needs to further connect with CC to identify venues for dissemination </a:t>
            </a:r>
          </a:p>
          <a:p>
            <a:r>
              <a:rPr lang="en-US"/>
              <a:t/>
            </a:r>
          </a:p>
          <a:p>
            <a:r>
              <a:rPr lang="en-US"/>
              <a:t>Final Report and Future Recommendations: Scoping the final report and deliverable to meet our deadline.</a:t>
            </a:r>
          </a:p>
          <a:p>
            <a:r>
              <a:rPr lang="en-US"/>
              <a:t/>
            </a:r>
          </a:p>
          <a:p>
            <a:r>
              <a:rPr lang="en-US"/>
              <a:t>Current plans to share our results: </a:t>
            </a:r>
          </a:p>
          <a:p>
            <a:r>
              <a:rPr lang="en-US"/>
              <a:t>- to the shared print community through the Print Archive Network (PAN) forum next month at ALA Annual</a:t>
            </a:r>
          </a:p>
          <a:p>
            <a:r>
              <a:rPr lang="en-US"/>
              <a:t>- more widely to the library community through the Charleston Conference in November as well as community webinars</a:t>
            </a:r>
          </a:p>
          <a:p>
            <a:r>
              <a:rPr lang="en-US"/>
              <a:t>- and through a white paper on best practices to support MSI participation in shared print</a:t>
            </a:r>
          </a:p>
          <a:p>
            <a:r>
              <a:rPr lang="en-US"/>
              <a:t/>
            </a:r>
          </a:p>
          <a:p>
            <a:r>
              <a:rPr lang="en-US"/>
              <a:t>Final Report and Future Recommendations: More community engagement around the selection of representative FAST subject headings for other MSI communities is needed as well as further work to encourage usage of FAST schema.  FAST has not been part of the typical onboarding workflow for SPPs.  Additionally, the group acknowledges a great opportunity for PWIs to utilize an adapted retention model that prioritizes safeguarding items using the FAST subject headings that represent MSI communities. Retrospective retention commitments could be prioritized as we identify the gaps in commitments made by both PWIs and MSIs. Advocacy is also needed to involve systems developers and groups like LOC to make FAST more available for collection diversity analysis work.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Susan</a:t>
            </a:r>
          </a:p>
          <a:p>
            <a:r>
              <a:rPr lang="en-US"/>
              <a:t>- any further comments or questions?</a:t>
            </a:r>
          </a:p>
          <a:p>
            <a:r>
              <a:rPr lang="en-US"/>
              <a:t>- BIG THANKS!</a:t>
            </a:r>
          </a:p>
          <a:p>
            <a:r>
              <a:rPr lang="en-US"/>
              <a:t>Teri?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Susan</a:t>
            </a:r>
          </a:p>
          <a:p>
            <a:r>
              <a:rPr lang="en-US"/>
              <a:t>Here is the agenda for today:</a:t>
            </a:r>
          </a:p>
          <a:p>
            <a:r>
              <a:rPr lang="en-US"/>
              <a:t>-	Following this welcome I will turn it over to Teri to provide an update on the status of the planning grant.  We’ll focus on the 3 major goals and the projects that have been initiated in order to meet that goal, giving you an update on where we are. </a:t>
            </a:r>
          </a:p>
          <a:p>
            <a:r>
              <a:rPr lang="en-US"/>
              <a:t>As we review our progress against each of the goals, we will be identifying the challenges we have encountered and, based on progress to date, expectations we have for specific recommendations we will be making as part of our final report.  Following EACH update on our progress against the goals, we will be asking for your feedback during a discussion period.</a:t>
            </a:r>
          </a:p>
          <a:p>
            <a:r>
              <a:rPr lang="en-US"/>
              <a:t>-	As our final planning grant goal is focused on dissemination of the project’s results to the larger shared print and MSI library communities, we’ll take some time to seek your counsel on the most effective venues and formats for such dissemination</a:t>
            </a:r>
          </a:p>
          <a:p>
            <a:r>
              <a:rPr lang="en-US"/>
              <a:t>-	And although we only have an hour for today’s call we’ll do our best to leave time for any final questions or comments at the end.</a:t>
            </a:r>
          </a:p>
          <a:p>
            <a:r>
              <a:rPr lang="en-US"/>
              <a:t>-	With that, I’ll turn it over to Teri to kickoff the project update.  Teri…</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Teri</a:t>
            </a:r>
          </a:p>
          <a:p>
            <a:r>
              <a:rPr lang="en-US"/>
              <a:t/>
            </a:r>
          </a:p>
          <a:p>
            <a:r>
              <a:rPr lang="en-US"/>
              <a:t>Status: Expanded outreach with messaging focused on barriers to participation in shared print by HSI's and HBCU's - with examples from SCELC and EAST</a:t>
            </a:r>
          </a:p>
          <a:p>
            <a:r>
              <a:rPr lang="en-US"/>
              <a:t/>
            </a:r>
          </a:p>
          <a:p>
            <a:r>
              <a:rPr lang="en-US"/>
              <a:t>Challenges: Tensions between preservation and access. What is the value of participation for MSIs if they already hold diverse collections that other PWI communities may want to access and also be asked to retain materials that they do not desire to keep. Stewardship at three levels must be considered-at the institutional level, as a participant in an MSI community, and for the greater good of the library/scholarly community.</a:t>
            </a:r>
          </a:p>
          <a:p>
            <a:r>
              <a:rPr lang="en-US"/>
              <a:t/>
            </a:r>
          </a:p>
          <a:p>
            <a:r>
              <a:rPr lang="en-US"/>
              <a:t>Final Report and Future Recommendations: Focus on Digitization and Access models is critical for safekeeping of collections and value of participation. Recruitment strategies need to address both the importance of stewardship at all levels and the benefits, which must outweigh the cost and effort. As will be discussed in Goal 2, retention commitments of diverse collections are not sufficient for preservation. A focus on digitization and CDL is an incentive for participation. As programs reach the end of their initial retention commitment periods, what will happen to the materials and are they at risk of being lost.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Susan </a:t>
            </a:r>
          </a:p>
          <a:p>
            <a:r>
              <a:rPr lang="en-US"/>
              <a:t>Following our meeting with you late last fall, SCELC and EAST extended calls for participation to new MSI’s for their respective communities.  Linda and I will be discussing this in a bit more detail following Jason’s update.</a:t>
            </a:r>
          </a:p>
          <a:p>
            <a:r>
              <a:rPr lang="en-US"/>
              <a:t>As you’ll hear, we had and have some challenges in our collection work: in some cases the metadata itself created limitations as did the tools available to do the analysis.  </a:t>
            </a:r>
          </a:p>
          <a:p>
            <a:r>
              <a:rPr lang="en-US"/>
              <a:t>Many of the libraries we are working with are small and have staff with limited time and in some cases minimal expertise to work with a shared print program. On the EAST side, for example, we needed to work closely with two of the HBCU libraries to ensure they could export records from their local systems and then finding many of the records lacked the necessary OCLC numbers to facilitate comparisons, we worked to enhance the records to best ensure a comprehensive analysis.</a:t>
            </a:r>
          </a:p>
          <a:p>
            <a:r>
              <a:rPr lang="en-US"/>
              <a:t>Both of these have delayed some of our work and limited the conclusions we can draw from that analysis.</a:t>
            </a:r>
          </a:p>
          <a:p>
            <a:r>
              <a:rPr lang="en-US"/>
              <a:t>As you heard in our last call when Jason introduced some of our research to you, we determined that using FAST – or Faceted Application of Subject Heading Terminology – provided the most reasonable approach  to analyzing the diversity of a library’s print collection.  But, as Jason will describe, just identifying the correct FAST headings to use required an investment of those with expertise in metadata, which can be challenging.</a:t>
            </a:r>
          </a:p>
          <a:p>
            <a:r>
              <a:rPr lang="en-US"/>
              <a:t>As we look to complete the research in the coming months as well as the collection analysis for the individual new libraries, we want to apply what we’ve learned in our FAST analysis to the retention models as well as consider ways to apply this work to the existing retention commitments across not only MSI institutions but all of those engaged in shared print.</a:t>
            </a:r>
          </a:p>
          <a:p>
            <a:r>
              <a:rPr lang="en-US"/>
              <a:t>Let me turn it over to Jason now to discuss this research in more detail.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collection analysis tool used in this work is OCLC’s Choreo Insights, which allows for the use of FAST subject headings. FAST headings are derived from Library of Congress</a:t>
            </a:r>
          </a:p>
          <a:p>
            <a:r>
              <a:rPr lang="en-US"/>
              <a:t>Subject Headings, but distill the over 26 million LCSH headings down to under 2 million FAST headings. This creates a kind of “shortcut” for subject analysis. </a:t>
            </a:r>
          </a:p>
          <a:p>
            <a:r>
              <a:rPr lang="en-US"/>
              <a:t/>
            </a:r>
          </a:p>
          <a:p>
            <a:r>
              <a:rPr lang="en-US"/>
              <a:t>FAST headings are automatically applied by OCLC on any records which have LCSH headings.</a:t>
            </a:r>
          </a:p>
          <a:p>
            <a:r>
              <a:rPr lang="en-US"/>
              <a:t>(This means that 75% of materials in WorldCat are ‘fastened’). You can see an example Marc 650 field with a ‘fastened’ heading of “African Americans”.  Using the FAST heading “African Americans” pulls in all related LCSH headings, including when the term is in a subdivision of the LCSH heading, for example 'expatriation – african americans’ or “American literature – African American authors” or even terms such as “Older African Americans”.</a:t>
            </a:r>
          </a:p>
          <a:p>
            <a:r>
              <a:rPr lang="en-US"/>
              <a:t/>
            </a:r>
          </a:p>
          <a:p>
            <a:r>
              <a:rPr lang="en-US"/>
              <a:t>While FAST headings do suffer the same biases as LCSH headings, using FAST is more efficient, and just plain FASTer, than working with LCSH headings. </a:t>
            </a:r>
          </a:p>
          <a:p>
            <a:r>
              <a:rPr lang="en-US"/>
              <a:t/>
            </a:r>
          </a:p>
          <a:p>
            <a:r>
              <a:rPr lang="en-US"/>
              <a:t>(80 seconds)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also found that using FAST headings was a vast improvement over using LC class ranges for DEI work. Although the LC Class/Range approach identified 2x more books, the books matching FAST subject headings were across the LC spectrum and more relevant. Obviously if you are using Class Ranges to identify diverse materials, you are only going to find materials in those LC ranges, and miss out on titles related to your target group that fall outside of those ranges. As an example here, targeting  african american materials, using FAST headings of african  american/s, haitian american, and somali americans you find materials across the LC class spectrum, and in general materials those materials surfaced are more closely related to your target than you would get by using the narrower LC class search.</a:t>
            </a:r>
          </a:p>
          <a:p>
            <a:r>
              <a:rPr lang="en-US"/>
              <a:t/>
            </a:r>
          </a:p>
          <a:p>
            <a:r>
              <a:rPr lang="en-US"/>
              <a:t>(50 sec)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saw this play out across the three target groups (african american, hispanic and latinx, and asian american and pacific islanders) with the related FAST headings surfacing relevant materials across the LC class ranges for these groups. </a:t>
            </a:r>
          </a:p>
          <a:p>
            <a:r>
              <a:rPr lang="en-US"/>
              <a:t/>
            </a:r>
          </a:p>
          <a:p>
            <a:r>
              <a:rPr lang="en-US"/>
              <a:t>(15 sec)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And this is just a quick example showing that the FAST results are much more likely to be related to your target group than the LC Class search gets you. </a:t>
            </a:r>
          </a:p>
          <a:p>
            <a:r>
              <a:rPr lang="en-US"/>
              <a:t/>
            </a:r>
          </a:p>
          <a:p>
            <a:r>
              <a:rPr lang="en-US"/>
              <a:t>(15 sec)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notesSlides/notesSlide10.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notesSlides/notesSlide11.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notesSlides/notesSlide12.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png" Type="http://schemas.openxmlformats.org/officeDocument/2006/relationships/image"/><Relationship Id="rId11" Target="../media/image36.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2" Target="../notesSlides/notesSlide13.xml" Type="http://schemas.openxmlformats.org/officeDocument/2006/relationships/notesSlide"/><Relationship Id="rId3" Target="../media/image23.png" Type="http://schemas.openxmlformats.org/officeDocument/2006/relationships/image"/><Relationship Id="rId4" Target="../media/image24.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png" Type="http://schemas.openxmlformats.org/officeDocument/2006/relationships/image"/><Relationship Id="rId2" Target="../notesSlides/notesSlide1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https://libguides.uwf.edu/divassess/aa"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png" Type="http://schemas.openxmlformats.org/officeDocument/2006/relationships/image"/><Relationship Id="rId2" Target="../notesSlides/notesSlide7.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3.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2.png" Type="http://schemas.openxmlformats.org/officeDocument/2006/relationships/image"/><Relationship Id="rId9" Target="../media/image1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1.png" Type="http://schemas.openxmlformats.org/officeDocument/2006/relationships/image"/><Relationship Id="rId4" Target="../media/image2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5400000">
            <a:off x="13144500" y="5143500"/>
            <a:ext cx="5486400" cy="2743200"/>
          </a:xfrm>
          <a:custGeom>
            <a:avLst/>
            <a:gdLst/>
            <a:ahLst/>
            <a:cxnLst/>
            <a:rect r="r" b="b" t="t" l="l"/>
            <a:pathLst>
              <a:path h="2743200" w="5486400">
                <a:moveTo>
                  <a:pt x="0" y="2743200"/>
                </a:moveTo>
                <a:lnTo>
                  <a:pt x="5486400" y="2743200"/>
                </a:lnTo>
                <a:lnTo>
                  <a:pt x="5486400" y="0"/>
                </a:lnTo>
                <a:lnTo>
                  <a:pt x="0" y="0"/>
                </a:lnTo>
                <a:lnTo>
                  <a:pt x="0" y="27432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true" flipV="false" rot="0">
            <a:off x="11772900" y="1028700"/>
            <a:ext cx="2743200" cy="2743200"/>
          </a:xfrm>
          <a:custGeom>
            <a:avLst/>
            <a:gdLst/>
            <a:ahLst/>
            <a:cxnLst/>
            <a:rect r="r" b="b" t="t" l="l"/>
            <a:pathLst>
              <a:path h="2743200" w="2743200">
                <a:moveTo>
                  <a:pt x="2743200" y="0"/>
                </a:moveTo>
                <a:lnTo>
                  <a:pt x="0" y="0"/>
                </a:lnTo>
                <a:lnTo>
                  <a:pt x="0" y="2743200"/>
                </a:lnTo>
                <a:lnTo>
                  <a:pt x="2743200" y="2743200"/>
                </a:lnTo>
                <a:lnTo>
                  <a:pt x="274320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true" rot="0">
            <a:off x="11772900" y="3752850"/>
            <a:ext cx="2743200" cy="2743200"/>
          </a:xfrm>
          <a:custGeom>
            <a:avLst/>
            <a:gdLst/>
            <a:ahLst/>
            <a:cxnLst/>
            <a:rect r="r" b="b" t="t" l="l"/>
            <a:pathLst>
              <a:path h="2743200" w="2743200">
                <a:moveTo>
                  <a:pt x="0" y="2743200"/>
                </a:moveTo>
                <a:lnTo>
                  <a:pt x="2743200" y="2743200"/>
                </a:lnTo>
                <a:lnTo>
                  <a:pt x="2743200" y="0"/>
                </a:lnTo>
                <a:lnTo>
                  <a:pt x="0" y="0"/>
                </a:lnTo>
                <a:lnTo>
                  <a:pt x="0" y="274320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 id="5"/>
          <p:cNvGrpSpPr/>
          <p:nvPr/>
        </p:nvGrpSpPr>
        <p:grpSpPr>
          <a:xfrm rot="0">
            <a:off x="14313345" y="1047750"/>
            <a:ext cx="2917380" cy="291738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9C160"/>
            </a:solidFill>
          </p:spPr>
        </p:sp>
      </p:grpSp>
      <p:grpSp>
        <p:nvGrpSpPr>
          <p:cNvPr name="Group 7" id="7"/>
          <p:cNvGrpSpPr/>
          <p:nvPr/>
        </p:nvGrpSpPr>
        <p:grpSpPr>
          <a:xfrm rot="0">
            <a:off x="11499270" y="6232061"/>
            <a:ext cx="3026239" cy="3026239"/>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1D3D4"/>
            </a:solidFill>
          </p:spPr>
        </p:sp>
      </p:grpSp>
      <p:grpSp>
        <p:nvGrpSpPr>
          <p:cNvPr name="Group 9" id="9"/>
          <p:cNvGrpSpPr>
            <a:grpSpLocks noChangeAspect="true"/>
          </p:cNvGrpSpPr>
          <p:nvPr/>
        </p:nvGrpSpPr>
        <p:grpSpPr>
          <a:xfrm rot="0">
            <a:off x="11966545" y="6699341"/>
            <a:ext cx="2091689" cy="2091680"/>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A4B78"/>
            </a:solidFill>
            <a:ln w="12700">
              <a:solidFill>
                <a:srgbClr val="000000"/>
              </a:solidFill>
            </a:ln>
          </p:spPr>
        </p:sp>
      </p:grpSp>
      <p:sp>
        <p:nvSpPr>
          <p:cNvPr name="Freeform 11" id="11"/>
          <p:cNvSpPr/>
          <p:nvPr/>
        </p:nvSpPr>
        <p:spPr>
          <a:xfrm flipH="false" flipV="false" rot="0">
            <a:off x="684564" y="896024"/>
            <a:ext cx="989295" cy="823889"/>
          </a:xfrm>
          <a:custGeom>
            <a:avLst/>
            <a:gdLst/>
            <a:ahLst/>
            <a:cxnLst/>
            <a:rect r="r" b="b" t="t" l="l"/>
            <a:pathLst>
              <a:path h="823889" w="989295">
                <a:moveTo>
                  <a:pt x="0" y="0"/>
                </a:moveTo>
                <a:lnTo>
                  <a:pt x="989295" y="0"/>
                </a:lnTo>
                <a:lnTo>
                  <a:pt x="989295" y="823888"/>
                </a:lnTo>
                <a:lnTo>
                  <a:pt x="0" y="823888"/>
                </a:lnTo>
                <a:lnTo>
                  <a:pt x="0" y="0"/>
                </a:lnTo>
                <a:close/>
              </a:path>
            </a:pathLst>
          </a:custGeom>
          <a:blipFill>
            <a:blip r:embed="rId9"/>
            <a:stretch>
              <a:fillRect l="0" t="0" r="0" b="0"/>
            </a:stretch>
          </a:blipFill>
        </p:spPr>
      </p:sp>
      <p:sp>
        <p:nvSpPr>
          <p:cNvPr name="Freeform 12" id="12"/>
          <p:cNvSpPr/>
          <p:nvPr/>
        </p:nvSpPr>
        <p:spPr>
          <a:xfrm flipH="false" flipV="false" rot="0">
            <a:off x="6272239" y="978740"/>
            <a:ext cx="902280" cy="928024"/>
          </a:xfrm>
          <a:custGeom>
            <a:avLst/>
            <a:gdLst/>
            <a:ahLst/>
            <a:cxnLst/>
            <a:rect r="r" b="b" t="t" l="l"/>
            <a:pathLst>
              <a:path h="928024" w="902280">
                <a:moveTo>
                  <a:pt x="0" y="0"/>
                </a:moveTo>
                <a:lnTo>
                  <a:pt x="902280" y="0"/>
                </a:lnTo>
                <a:lnTo>
                  <a:pt x="902280" y="928024"/>
                </a:lnTo>
                <a:lnTo>
                  <a:pt x="0" y="928024"/>
                </a:lnTo>
                <a:lnTo>
                  <a:pt x="0" y="0"/>
                </a:lnTo>
                <a:close/>
              </a:path>
            </a:pathLst>
          </a:custGeom>
          <a:blipFill>
            <a:blip r:embed="rId10"/>
            <a:stretch>
              <a:fillRect l="0" t="0" r="-499317" b="0"/>
            </a:stretch>
          </a:blipFill>
        </p:spPr>
      </p:sp>
      <p:sp>
        <p:nvSpPr>
          <p:cNvPr name="TextBox 13" id="13"/>
          <p:cNvSpPr txBox="true"/>
          <p:nvPr/>
        </p:nvSpPr>
        <p:spPr>
          <a:xfrm rot="0">
            <a:off x="1883409" y="1071621"/>
            <a:ext cx="3156831" cy="541273"/>
          </a:xfrm>
          <a:prstGeom prst="rect">
            <a:avLst/>
          </a:prstGeom>
        </p:spPr>
        <p:txBody>
          <a:bodyPr anchor="t" rtlCol="false" tIns="0" lIns="0" bIns="0" rIns="0">
            <a:spAutoFit/>
          </a:bodyPr>
          <a:lstStyle/>
          <a:p>
            <a:pPr algn="l">
              <a:lnSpc>
                <a:spcPts val="2191"/>
              </a:lnSpc>
            </a:pPr>
            <a:r>
              <a:rPr lang="en-US" sz="1565">
                <a:solidFill>
                  <a:srgbClr val="393838"/>
                </a:solidFill>
                <a:latin typeface="Garet"/>
              </a:rPr>
              <a:t>SCELC: Statewide California Electronic Library Consortium</a:t>
            </a:r>
          </a:p>
        </p:txBody>
      </p:sp>
      <p:grpSp>
        <p:nvGrpSpPr>
          <p:cNvPr name="Group 14" id="14"/>
          <p:cNvGrpSpPr/>
          <p:nvPr/>
        </p:nvGrpSpPr>
        <p:grpSpPr>
          <a:xfrm rot="0">
            <a:off x="921383" y="2743389"/>
            <a:ext cx="10117225" cy="3170705"/>
            <a:chOff x="0" y="0"/>
            <a:chExt cx="13489633" cy="4227607"/>
          </a:xfrm>
        </p:grpSpPr>
        <p:sp>
          <p:nvSpPr>
            <p:cNvPr name="TextBox 15" id="15"/>
            <p:cNvSpPr txBox="true"/>
            <p:nvPr/>
          </p:nvSpPr>
          <p:spPr>
            <a:xfrm rot="0">
              <a:off x="0" y="0"/>
              <a:ext cx="13489633" cy="3276451"/>
            </a:xfrm>
            <a:prstGeom prst="rect">
              <a:avLst/>
            </a:prstGeom>
          </p:spPr>
          <p:txBody>
            <a:bodyPr anchor="t" rtlCol="false" tIns="0" lIns="0" bIns="0" rIns="0">
              <a:spAutoFit/>
            </a:bodyPr>
            <a:lstStyle/>
            <a:p>
              <a:pPr algn="l">
                <a:lnSpc>
                  <a:spcPts val="6450"/>
                </a:lnSpc>
              </a:pPr>
              <a:r>
                <a:rPr lang="en-US" sz="5375">
                  <a:solidFill>
                    <a:srgbClr val="242323"/>
                  </a:solidFill>
                  <a:latin typeface="Garet"/>
                </a:rPr>
                <a:t>Slow or FAST: Diversity in Shared Print Participation at SCELC &amp; EAST </a:t>
              </a:r>
            </a:p>
          </p:txBody>
        </p:sp>
        <p:sp>
          <p:nvSpPr>
            <p:cNvPr name="TextBox 16" id="16"/>
            <p:cNvSpPr txBox="true"/>
            <p:nvPr/>
          </p:nvSpPr>
          <p:spPr>
            <a:xfrm rot="0">
              <a:off x="0" y="3584550"/>
              <a:ext cx="13489633" cy="643057"/>
            </a:xfrm>
            <a:prstGeom prst="rect">
              <a:avLst/>
            </a:prstGeom>
          </p:spPr>
          <p:txBody>
            <a:bodyPr anchor="t" rtlCol="false" tIns="0" lIns="0" bIns="0" rIns="0">
              <a:spAutoFit/>
            </a:bodyPr>
            <a:lstStyle/>
            <a:p>
              <a:pPr algn="l" marL="0" indent="0" lvl="0">
                <a:lnSpc>
                  <a:spcPts val="4121"/>
                </a:lnSpc>
                <a:spcBef>
                  <a:spcPct val="0"/>
                </a:spcBef>
              </a:pPr>
              <a:r>
                <a:rPr lang="en-US" sz="2943">
                  <a:solidFill>
                    <a:srgbClr val="393838"/>
                  </a:solidFill>
                  <a:latin typeface="Garet"/>
                </a:rPr>
                <a:t>PAN Annual 2024 - Project Update</a:t>
              </a:r>
            </a:p>
          </p:txBody>
        </p:sp>
      </p:grpSp>
      <p:sp>
        <p:nvSpPr>
          <p:cNvPr name="TextBox 17" id="17"/>
          <p:cNvSpPr txBox="true"/>
          <p:nvPr/>
        </p:nvSpPr>
        <p:spPr>
          <a:xfrm rot="0">
            <a:off x="921383" y="6585586"/>
            <a:ext cx="10213274" cy="2172673"/>
          </a:xfrm>
          <a:prstGeom prst="rect">
            <a:avLst/>
          </a:prstGeom>
        </p:spPr>
        <p:txBody>
          <a:bodyPr anchor="t" rtlCol="false" tIns="0" lIns="0" bIns="0" rIns="0">
            <a:spAutoFit/>
          </a:bodyPr>
          <a:lstStyle/>
          <a:p>
            <a:pPr algn="l">
              <a:lnSpc>
                <a:spcPts val="4890"/>
              </a:lnSpc>
            </a:pPr>
            <a:r>
              <a:rPr lang="en-US" sz="3493">
                <a:solidFill>
                  <a:srgbClr val="393838"/>
                </a:solidFill>
                <a:latin typeface="Garet Book"/>
              </a:rPr>
              <a:t>June 28, 2024</a:t>
            </a:r>
          </a:p>
          <a:p>
            <a:pPr algn="l">
              <a:lnSpc>
                <a:spcPts val="2775"/>
              </a:lnSpc>
            </a:pPr>
            <a:r>
              <a:rPr lang="en-US" sz="2293">
                <a:solidFill>
                  <a:srgbClr val="393838"/>
                </a:solidFill>
                <a:latin typeface="Garet Book"/>
              </a:rPr>
              <a:t>Sara Amato, Program Manager, Eastern Academic Scholars’ Trust, Teri Oaks Gallaway, Executive Director, SCELC</a:t>
            </a:r>
          </a:p>
          <a:p>
            <a:pPr algn="l">
              <a:lnSpc>
                <a:spcPts val="2775"/>
              </a:lnSpc>
            </a:pPr>
            <a:r>
              <a:rPr lang="en-US" sz="2293">
                <a:solidFill>
                  <a:srgbClr val="393838"/>
                </a:solidFill>
                <a:latin typeface="Garet Book"/>
              </a:rPr>
              <a:t>Jason Price, Director of License and Open Access Services, SCELC</a:t>
            </a:r>
          </a:p>
          <a:p>
            <a:pPr algn="l">
              <a:lnSpc>
                <a:spcPts val="3859"/>
              </a:lnSpc>
            </a:pPr>
          </a:p>
        </p:txBody>
      </p:sp>
      <p:sp>
        <p:nvSpPr>
          <p:cNvPr name="TextBox 18" id="18"/>
          <p:cNvSpPr txBox="true"/>
          <p:nvPr/>
        </p:nvSpPr>
        <p:spPr>
          <a:xfrm rot="0">
            <a:off x="7384069" y="1071621"/>
            <a:ext cx="3440568" cy="541273"/>
          </a:xfrm>
          <a:prstGeom prst="rect">
            <a:avLst/>
          </a:prstGeom>
        </p:spPr>
        <p:txBody>
          <a:bodyPr anchor="t" rtlCol="false" tIns="0" lIns="0" bIns="0" rIns="0">
            <a:spAutoFit/>
          </a:bodyPr>
          <a:lstStyle/>
          <a:p>
            <a:pPr algn="l">
              <a:lnSpc>
                <a:spcPts val="2191"/>
              </a:lnSpc>
            </a:pPr>
            <a:r>
              <a:rPr lang="en-US" sz="1565">
                <a:solidFill>
                  <a:srgbClr val="393838"/>
                </a:solidFill>
                <a:latin typeface="Garet"/>
              </a:rPr>
              <a:t>EAST: Eastern Academic Scholars' Trust</a:t>
            </a:r>
          </a:p>
        </p:txBody>
      </p:sp>
      <p:sp>
        <p:nvSpPr>
          <p:cNvPr name="TextBox 19" id="19"/>
          <p:cNvSpPr txBox="true"/>
          <p:nvPr/>
        </p:nvSpPr>
        <p:spPr>
          <a:xfrm rot="0">
            <a:off x="950327" y="9059720"/>
            <a:ext cx="10822573" cy="488241"/>
          </a:xfrm>
          <a:prstGeom prst="rect">
            <a:avLst/>
          </a:prstGeom>
        </p:spPr>
        <p:txBody>
          <a:bodyPr anchor="t" rtlCol="false" tIns="0" lIns="0" bIns="0" rIns="0">
            <a:spAutoFit/>
          </a:bodyPr>
          <a:lstStyle/>
          <a:p>
            <a:pPr algn="l">
              <a:lnSpc>
                <a:spcPts val="1959"/>
              </a:lnSpc>
            </a:pPr>
            <a:r>
              <a:rPr lang="en-US" sz="1399">
                <a:solidFill>
                  <a:srgbClr val="000000"/>
                </a:solidFill>
                <a:latin typeface="Aileron"/>
              </a:rPr>
              <a:t>This project was made possible in part by the Institute of Museum and Library Services (LG-252402-OLS-22). https://imls.gov/</a:t>
            </a:r>
          </a:p>
          <a:p>
            <a:pPr algn="l">
              <a:lnSpc>
                <a:spcPts val="1959"/>
              </a:lnSpc>
            </a:pPr>
            <a:r>
              <a:rPr lang="en-US" sz="1399">
                <a:solidFill>
                  <a:srgbClr val="000000"/>
                </a:solidFill>
                <a:latin typeface="Aileron"/>
              </a:rPr>
              <a:t>Este proyecto ha sido posible en parte por el Instituto de Servicios de Museos y Bibliotecas, (LG-252402-OLS-22). https://imls.gov/</a:t>
            </a: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6440546" y="3032140"/>
            <a:ext cx="771999" cy="771999"/>
            <a:chOff x="0" y="0"/>
            <a:chExt cx="6350000" cy="6350000"/>
          </a:xfrm>
        </p:grpSpPr>
        <p:sp>
          <p:nvSpPr>
            <p:cNvPr name="Freeform 3" id="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2407F"/>
            </a:solidFill>
          </p:spPr>
        </p:sp>
      </p:grpSp>
      <p:grpSp>
        <p:nvGrpSpPr>
          <p:cNvPr name="Group 4" id="4"/>
          <p:cNvGrpSpPr/>
          <p:nvPr/>
        </p:nvGrpSpPr>
        <p:grpSpPr>
          <a:xfrm rot="0">
            <a:off x="6440546" y="5032951"/>
            <a:ext cx="771999" cy="771999"/>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84B78"/>
            </a:solidFill>
          </p:spPr>
        </p:sp>
      </p:grpSp>
      <p:grpSp>
        <p:nvGrpSpPr>
          <p:cNvPr name="Group 6" id="6"/>
          <p:cNvGrpSpPr/>
          <p:nvPr/>
        </p:nvGrpSpPr>
        <p:grpSpPr>
          <a:xfrm rot="0">
            <a:off x="6440546" y="7151681"/>
            <a:ext cx="771999" cy="771999"/>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C36D"/>
            </a:solidFill>
          </p:spPr>
        </p:sp>
      </p:grpSp>
      <p:grpSp>
        <p:nvGrpSpPr>
          <p:cNvPr name="Group 8" id="8"/>
          <p:cNvGrpSpPr/>
          <p:nvPr/>
        </p:nvGrpSpPr>
        <p:grpSpPr>
          <a:xfrm rot="0">
            <a:off x="1170838" y="2804904"/>
            <a:ext cx="4242865" cy="4242865"/>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4B78"/>
            </a:solidFill>
          </p:spPr>
        </p:sp>
        <p:sp>
          <p:nvSpPr>
            <p:cNvPr name="TextBox 10" id="10"/>
            <p:cNvSpPr txBox="true"/>
            <p:nvPr/>
          </p:nvSpPr>
          <p:spPr>
            <a:xfrm>
              <a:off x="76200" y="0"/>
              <a:ext cx="660400" cy="736600"/>
            </a:xfrm>
            <a:prstGeom prst="rect">
              <a:avLst/>
            </a:prstGeom>
          </p:spPr>
          <p:txBody>
            <a:bodyPr anchor="ctr" rtlCol="false" tIns="50800" lIns="50800" bIns="50800" rIns="50800"/>
            <a:lstStyle/>
            <a:p>
              <a:pPr algn="ctr">
                <a:lnSpc>
                  <a:spcPts val="2970"/>
                </a:lnSpc>
              </a:pPr>
            </a:p>
          </p:txBody>
        </p:sp>
      </p:grpSp>
      <p:sp>
        <p:nvSpPr>
          <p:cNvPr name="TextBox 11" id="11"/>
          <p:cNvSpPr txBox="true"/>
          <p:nvPr/>
        </p:nvSpPr>
        <p:spPr>
          <a:xfrm rot="0">
            <a:off x="7856363" y="3182681"/>
            <a:ext cx="9402937" cy="499110"/>
          </a:xfrm>
          <a:prstGeom prst="rect">
            <a:avLst/>
          </a:prstGeom>
        </p:spPr>
        <p:txBody>
          <a:bodyPr anchor="t" rtlCol="false" tIns="0" lIns="0" bIns="0" rIns="0">
            <a:spAutoFit/>
          </a:bodyPr>
          <a:lstStyle/>
          <a:p>
            <a:pPr algn="l">
              <a:lnSpc>
                <a:spcPts val="3884"/>
              </a:lnSpc>
            </a:pPr>
            <a:r>
              <a:rPr lang="en-US" sz="3699">
                <a:solidFill>
                  <a:srgbClr val="393838"/>
                </a:solidFill>
                <a:latin typeface="Garet Book"/>
              </a:rPr>
              <a:t>Research Questions</a:t>
            </a:r>
          </a:p>
        </p:txBody>
      </p:sp>
      <p:sp>
        <p:nvSpPr>
          <p:cNvPr name="TextBox 12" id="12"/>
          <p:cNvSpPr txBox="true"/>
          <p:nvPr/>
        </p:nvSpPr>
        <p:spPr>
          <a:xfrm rot="0">
            <a:off x="7856363" y="5244679"/>
            <a:ext cx="8617155" cy="499110"/>
          </a:xfrm>
          <a:prstGeom prst="rect">
            <a:avLst/>
          </a:prstGeom>
        </p:spPr>
        <p:txBody>
          <a:bodyPr anchor="t" rtlCol="false" tIns="0" lIns="0" bIns="0" rIns="0">
            <a:spAutoFit/>
          </a:bodyPr>
          <a:lstStyle/>
          <a:p>
            <a:pPr algn="l" marL="0" indent="0" lvl="1">
              <a:lnSpc>
                <a:spcPts val="3884"/>
              </a:lnSpc>
            </a:pPr>
            <a:r>
              <a:rPr lang="en-US" sz="3699">
                <a:solidFill>
                  <a:srgbClr val="393838"/>
                </a:solidFill>
                <a:latin typeface="Garet Book"/>
              </a:rPr>
              <a:t>Books about the community - FAST</a:t>
            </a:r>
          </a:p>
        </p:txBody>
      </p:sp>
      <p:sp>
        <p:nvSpPr>
          <p:cNvPr name="TextBox 13" id="13"/>
          <p:cNvSpPr txBox="true"/>
          <p:nvPr/>
        </p:nvSpPr>
        <p:spPr>
          <a:xfrm rot="0">
            <a:off x="7856363" y="7306678"/>
            <a:ext cx="7322748" cy="499110"/>
          </a:xfrm>
          <a:prstGeom prst="rect">
            <a:avLst/>
          </a:prstGeom>
        </p:spPr>
        <p:txBody>
          <a:bodyPr anchor="t" rtlCol="false" tIns="0" lIns="0" bIns="0" rIns="0">
            <a:spAutoFit/>
          </a:bodyPr>
          <a:lstStyle/>
          <a:p>
            <a:pPr algn="l" marL="0" indent="0" lvl="1">
              <a:lnSpc>
                <a:spcPts val="3884"/>
              </a:lnSpc>
              <a:spcBef>
                <a:spcPct val="0"/>
              </a:spcBef>
            </a:pPr>
            <a:r>
              <a:rPr lang="en-US" sz="3699">
                <a:solidFill>
                  <a:srgbClr val="393838"/>
                </a:solidFill>
                <a:latin typeface="Garet Book"/>
              </a:rPr>
              <a:t>Broadening our perspective</a:t>
            </a:r>
          </a:p>
        </p:txBody>
      </p:sp>
      <p:sp>
        <p:nvSpPr>
          <p:cNvPr name="TextBox 14" id="14"/>
          <p:cNvSpPr txBox="true"/>
          <p:nvPr/>
        </p:nvSpPr>
        <p:spPr>
          <a:xfrm rot="0">
            <a:off x="474502" y="614226"/>
            <a:ext cx="15999016" cy="714375"/>
          </a:xfrm>
          <a:prstGeom prst="rect">
            <a:avLst/>
          </a:prstGeom>
        </p:spPr>
        <p:txBody>
          <a:bodyPr anchor="t" rtlCol="false" tIns="0" lIns="0" bIns="0" rIns="0">
            <a:spAutoFit/>
          </a:bodyPr>
          <a:lstStyle/>
          <a:p>
            <a:pPr algn="l" marL="0" indent="0" lvl="0">
              <a:lnSpc>
                <a:spcPts val="5763"/>
              </a:lnSpc>
              <a:spcBef>
                <a:spcPct val="0"/>
              </a:spcBef>
            </a:pPr>
            <a:r>
              <a:rPr lang="en-US" sz="4802">
                <a:solidFill>
                  <a:srgbClr val="393838"/>
                </a:solidFill>
                <a:latin typeface="Garet"/>
              </a:rPr>
              <a:t>OPTIMIZE DIVERSITY ASSESSMENT STRATEGIES </a:t>
            </a:r>
          </a:p>
        </p:txBody>
      </p:sp>
      <p:sp>
        <p:nvSpPr>
          <p:cNvPr name="TextBox 15" id="15"/>
          <p:cNvSpPr txBox="true"/>
          <p:nvPr/>
        </p:nvSpPr>
        <p:spPr>
          <a:xfrm rot="0">
            <a:off x="853850" y="4465179"/>
            <a:ext cx="4876839" cy="800461"/>
          </a:xfrm>
          <a:prstGeom prst="rect">
            <a:avLst/>
          </a:prstGeom>
        </p:spPr>
        <p:txBody>
          <a:bodyPr anchor="t" rtlCol="false" tIns="0" lIns="0" bIns="0" rIns="0">
            <a:spAutoFit/>
          </a:bodyPr>
          <a:lstStyle/>
          <a:p>
            <a:pPr algn="ctr">
              <a:lnSpc>
                <a:spcPts val="6534"/>
              </a:lnSpc>
            </a:pPr>
            <a:r>
              <a:rPr lang="en-US" sz="4667">
                <a:solidFill>
                  <a:srgbClr val="FDFDFA"/>
                </a:solidFill>
                <a:latin typeface="Canva Sans"/>
              </a:rPr>
              <a:t>In progress...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71550"/>
            <a:ext cx="14977264" cy="1138142"/>
          </a:xfrm>
          <a:prstGeom prst="rect">
            <a:avLst/>
          </a:prstGeom>
        </p:spPr>
        <p:txBody>
          <a:bodyPr anchor="t" rtlCol="false" tIns="0" lIns="0" bIns="0" rIns="0">
            <a:spAutoFit/>
          </a:bodyPr>
          <a:lstStyle/>
          <a:p>
            <a:pPr algn="l">
              <a:lnSpc>
                <a:spcPts val="9272"/>
              </a:lnSpc>
            </a:pPr>
            <a:r>
              <a:rPr lang="en-US" sz="7132">
                <a:solidFill>
                  <a:srgbClr val="393838"/>
                </a:solidFill>
                <a:latin typeface="Garet"/>
              </a:rPr>
              <a:t>Research Questions</a:t>
            </a:r>
          </a:p>
        </p:txBody>
      </p:sp>
      <p:sp>
        <p:nvSpPr>
          <p:cNvPr name="TextBox 3" id="3"/>
          <p:cNvSpPr txBox="true"/>
          <p:nvPr/>
        </p:nvSpPr>
        <p:spPr>
          <a:xfrm rot="0">
            <a:off x="2594483" y="2849016"/>
            <a:ext cx="14664817" cy="464820"/>
          </a:xfrm>
          <a:prstGeom prst="rect">
            <a:avLst/>
          </a:prstGeom>
        </p:spPr>
        <p:txBody>
          <a:bodyPr anchor="t" rtlCol="false" tIns="0" lIns="0" bIns="0" rIns="0">
            <a:spAutoFit/>
          </a:bodyPr>
          <a:lstStyle/>
          <a:p>
            <a:pPr algn="l">
              <a:lnSpc>
                <a:spcPts val="3570"/>
              </a:lnSpc>
            </a:pPr>
            <a:r>
              <a:rPr lang="en-US" sz="3400">
                <a:solidFill>
                  <a:srgbClr val="393838"/>
                </a:solidFill>
                <a:latin typeface="Garet Book"/>
              </a:rPr>
              <a:t>Do MSI book collections reflect the communities they serve? </a:t>
            </a:r>
          </a:p>
        </p:txBody>
      </p:sp>
      <p:grpSp>
        <p:nvGrpSpPr>
          <p:cNvPr name="Group 4" id="4"/>
          <p:cNvGrpSpPr/>
          <p:nvPr/>
        </p:nvGrpSpPr>
        <p:grpSpPr>
          <a:xfrm rot="0">
            <a:off x="1180898" y="2671614"/>
            <a:ext cx="771999" cy="771999"/>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2407F"/>
            </a:solidFill>
          </p:spPr>
        </p:sp>
      </p:grpSp>
      <p:sp>
        <p:nvSpPr>
          <p:cNvPr name="TextBox 6" id="6"/>
          <p:cNvSpPr txBox="true"/>
          <p:nvPr/>
        </p:nvSpPr>
        <p:spPr>
          <a:xfrm rot="0">
            <a:off x="1294292" y="2651658"/>
            <a:ext cx="545211" cy="678561"/>
          </a:xfrm>
          <a:prstGeom prst="rect">
            <a:avLst/>
          </a:prstGeom>
        </p:spPr>
        <p:txBody>
          <a:bodyPr anchor="t" rtlCol="false" tIns="0" lIns="0" bIns="0" rIns="0">
            <a:spAutoFit/>
          </a:bodyPr>
          <a:lstStyle/>
          <a:p>
            <a:pPr algn="ctr">
              <a:lnSpc>
                <a:spcPts val="5652"/>
              </a:lnSpc>
            </a:pPr>
            <a:r>
              <a:rPr lang="en-US" sz="3600">
                <a:solidFill>
                  <a:srgbClr val="FDFDFA"/>
                </a:solidFill>
                <a:latin typeface="Garet"/>
              </a:rPr>
              <a:t>1</a:t>
            </a:r>
          </a:p>
        </p:txBody>
      </p:sp>
      <p:sp>
        <p:nvSpPr>
          <p:cNvPr name="TextBox 7" id="7"/>
          <p:cNvSpPr txBox="true"/>
          <p:nvPr/>
        </p:nvSpPr>
        <p:spPr>
          <a:xfrm rot="0">
            <a:off x="2596715" y="3905019"/>
            <a:ext cx="14053021" cy="912495"/>
          </a:xfrm>
          <a:prstGeom prst="rect">
            <a:avLst/>
          </a:prstGeom>
        </p:spPr>
        <p:txBody>
          <a:bodyPr anchor="t" rtlCol="false" tIns="0" lIns="0" bIns="0" rIns="0">
            <a:spAutoFit/>
          </a:bodyPr>
          <a:lstStyle/>
          <a:p>
            <a:pPr algn="l" marL="0" indent="0" lvl="1">
              <a:lnSpc>
                <a:spcPts val="3570"/>
              </a:lnSpc>
            </a:pPr>
            <a:r>
              <a:rPr lang="en-US" sz="3400">
                <a:solidFill>
                  <a:srgbClr val="393838"/>
                </a:solidFill>
                <a:latin typeface="Garet Book"/>
              </a:rPr>
              <a:t>Do MSIs own books about their communities that are not held by other shared print participants?</a:t>
            </a:r>
          </a:p>
        </p:txBody>
      </p:sp>
      <p:grpSp>
        <p:nvGrpSpPr>
          <p:cNvPr name="Group 8" id="8"/>
          <p:cNvGrpSpPr/>
          <p:nvPr/>
        </p:nvGrpSpPr>
        <p:grpSpPr>
          <a:xfrm rot="0">
            <a:off x="1180898" y="3951454"/>
            <a:ext cx="771999" cy="771999"/>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84B78"/>
            </a:solidFill>
          </p:spPr>
        </p:sp>
      </p:grpSp>
      <p:sp>
        <p:nvSpPr>
          <p:cNvPr name="TextBox 10" id="10"/>
          <p:cNvSpPr txBox="true"/>
          <p:nvPr/>
        </p:nvSpPr>
        <p:spPr>
          <a:xfrm rot="0">
            <a:off x="1294292" y="3931498"/>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sp>
        <p:nvSpPr>
          <p:cNvPr name="TextBox 11" id="11"/>
          <p:cNvSpPr txBox="true"/>
          <p:nvPr/>
        </p:nvSpPr>
        <p:spPr>
          <a:xfrm rot="0">
            <a:off x="2596715" y="5408697"/>
            <a:ext cx="15164624" cy="464820"/>
          </a:xfrm>
          <a:prstGeom prst="rect">
            <a:avLst/>
          </a:prstGeom>
        </p:spPr>
        <p:txBody>
          <a:bodyPr anchor="t" rtlCol="false" tIns="0" lIns="0" bIns="0" rIns="0">
            <a:spAutoFit/>
          </a:bodyPr>
          <a:lstStyle/>
          <a:p>
            <a:pPr algn="l" marL="0" indent="0" lvl="1">
              <a:lnSpc>
                <a:spcPts val="3570"/>
              </a:lnSpc>
            </a:pPr>
            <a:r>
              <a:rPr lang="en-US" sz="3400">
                <a:solidFill>
                  <a:srgbClr val="393838"/>
                </a:solidFill>
                <a:latin typeface="Garet Book"/>
              </a:rPr>
              <a:t>Do MSI retention commitments reflect the community they serve?</a:t>
            </a:r>
          </a:p>
        </p:txBody>
      </p:sp>
      <p:grpSp>
        <p:nvGrpSpPr>
          <p:cNvPr name="Group 12" id="12"/>
          <p:cNvGrpSpPr/>
          <p:nvPr/>
        </p:nvGrpSpPr>
        <p:grpSpPr>
          <a:xfrm rot="0">
            <a:off x="1180898" y="5231295"/>
            <a:ext cx="771999" cy="771999"/>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C36D"/>
            </a:solidFill>
          </p:spPr>
        </p:sp>
      </p:grpSp>
      <p:sp>
        <p:nvSpPr>
          <p:cNvPr name="TextBox 14" id="14"/>
          <p:cNvSpPr txBox="true"/>
          <p:nvPr/>
        </p:nvSpPr>
        <p:spPr>
          <a:xfrm rot="0">
            <a:off x="1294292" y="5211339"/>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3</a:t>
            </a:r>
          </a:p>
        </p:txBody>
      </p:sp>
      <p:grpSp>
        <p:nvGrpSpPr>
          <p:cNvPr name="Group 15" id="15"/>
          <p:cNvGrpSpPr/>
          <p:nvPr/>
        </p:nvGrpSpPr>
        <p:grpSpPr>
          <a:xfrm rot="0">
            <a:off x="3351734" y="8608648"/>
            <a:ext cx="11584533" cy="1678352"/>
            <a:chOff x="0" y="0"/>
            <a:chExt cx="15446044" cy="2237803"/>
          </a:xfrm>
        </p:grpSpPr>
        <p:grpSp>
          <p:nvGrpSpPr>
            <p:cNvPr name="Group 16" id="16"/>
            <p:cNvGrpSpPr/>
            <p:nvPr/>
          </p:nvGrpSpPr>
          <p:grpSpPr>
            <a:xfrm rot="0">
              <a:off x="5533978" y="0"/>
              <a:ext cx="1156617" cy="1156617"/>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93838"/>
              </a:solidFill>
            </p:spPr>
          </p:sp>
        </p:grpSp>
        <p:sp>
          <p:nvSpPr>
            <p:cNvPr name="AutoShape 18" id="18"/>
            <p:cNvSpPr/>
            <p:nvPr/>
          </p:nvSpPr>
          <p:spPr>
            <a:xfrm rot="0">
              <a:off x="8133224" y="196663"/>
              <a:ext cx="5269554" cy="2041140"/>
            </a:xfrm>
            <a:prstGeom prst="rect">
              <a:avLst/>
            </a:prstGeom>
            <a:solidFill>
              <a:srgbClr val="E8BF68"/>
            </a:solidFill>
          </p:spPr>
        </p:sp>
        <p:sp>
          <p:nvSpPr>
            <p:cNvPr name="Freeform 19" id="19"/>
            <p:cNvSpPr/>
            <p:nvPr/>
          </p:nvSpPr>
          <p:spPr>
            <a:xfrm flipH="true" flipV="true" rot="0">
              <a:off x="13393709" y="196663"/>
              <a:ext cx="2052334" cy="2041140"/>
            </a:xfrm>
            <a:custGeom>
              <a:avLst/>
              <a:gdLst/>
              <a:ahLst/>
              <a:cxnLst/>
              <a:rect r="r" b="b" t="t" l="l"/>
              <a:pathLst>
                <a:path h="2041140" w="2052334">
                  <a:moveTo>
                    <a:pt x="2052335" y="2041140"/>
                  </a:moveTo>
                  <a:lnTo>
                    <a:pt x="0" y="2041140"/>
                  </a:lnTo>
                  <a:lnTo>
                    <a:pt x="0" y="0"/>
                  </a:lnTo>
                  <a:lnTo>
                    <a:pt x="2052335" y="0"/>
                  </a:lnTo>
                  <a:lnTo>
                    <a:pt x="2052335" y="204114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true" rot="0">
              <a:off x="2030006" y="196663"/>
              <a:ext cx="4082280" cy="2041140"/>
            </a:xfrm>
            <a:custGeom>
              <a:avLst/>
              <a:gdLst/>
              <a:ahLst/>
              <a:cxnLst/>
              <a:rect r="r" b="b" t="t" l="l"/>
              <a:pathLst>
                <a:path h="2041140" w="4082280">
                  <a:moveTo>
                    <a:pt x="0" y="2041140"/>
                  </a:moveTo>
                  <a:lnTo>
                    <a:pt x="4082280" y="2041140"/>
                  </a:lnTo>
                  <a:lnTo>
                    <a:pt x="4082280" y="0"/>
                  </a:lnTo>
                  <a:lnTo>
                    <a:pt x="0" y="0"/>
                  </a:lnTo>
                  <a:lnTo>
                    <a:pt x="0" y="204114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5400000">
              <a:off x="0" y="207796"/>
              <a:ext cx="2030006" cy="2030006"/>
            </a:xfrm>
            <a:custGeom>
              <a:avLst/>
              <a:gdLst/>
              <a:ahLst/>
              <a:cxnLst/>
              <a:rect r="r" b="b" t="t" l="l"/>
              <a:pathLst>
                <a:path h="2030006" w="2030006">
                  <a:moveTo>
                    <a:pt x="0" y="0"/>
                  </a:moveTo>
                  <a:lnTo>
                    <a:pt x="2030006" y="0"/>
                  </a:lnTo>
                  <a:lnTo>
                    <a:pt x="2030006" y="2030007"/>
                  </a:lnTo>
                  <a:lnTo>
                    <a:pt x="0" y="20300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6103217" y="196663"/>
              <a:ext cx="2041140" cy="2041140"/>
            </a:xfrm>
            <a:custGeom>
              <a:avLst/>
              <a:gdLst/>
              <a:ahLst/>
              <a:cxnLst/>
              <a:rect r="r" b="b" t="t" l="l"/>
              <a:pathLst>
                <a:path h="2041140" w="2041140">
                  <a:moveTo>
                    <a:pt x="0" y="0"/>
                  </a:moveTo>
                  <a:lnTo>
                    <a:pt x="2041140" y="0"/>
                  </a:lnTo>
                  <a:lnTo>
                    <a:pt x="2041140" y="2041140"/>
                  </a:lnTo>
                  <a:lnTo>
                    <a:pt x="0" y="20411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02881" y="1294771"/>
            <a:ext cx="9122913" cy="3848729"/>
          </a:xfrm>
          <a:custGeom>
            <a:avLst/>
            <a:gdLst/>
            <a:ahLst/>
            <a:cxnLst/>
            <a:rect r="r" b="b" t="t" l="l"/>
            <a:pathLst>
              <a:path h="3848729" w="9122913">
                <a:moveTo>
                  <a:pt x="0" y="0"/>
                </a:moveTo>
                <a:lnTo>
                  <a:pt x="9122913" y="0"/>
                </a:lnTo>
                <a:lnTo>
                  <a:pt x="9122913" y="3848729"/>
                </a:lnTo>
                <a:lnTo>
                  <a:pt x="0" y="3848729"/>
                </a:lnTo>
                <a:lnTo>
                  <a:pt x="0" y="0"/>
                </a:lnTo>
                <a:close/>
              </a:path>
            </a:pathLst>
          </a:custGeom>
          <a:blipFill>
            <a:blip r:embed="rId2"/>
            <a:stretch>
              <a:fillRect l="0" t="0" r="0" b="0"/>
            </a:stretch>
          </a:blipFill>
        </p:spPr>
      </p:sp>
      <p:sp>
        <p:nvSpPr>
          <p:cNvPr name="Freeform 3" id="3"/>
          <p:cNvSpPr/>
          <p:nvPr/>
        </p:nvSpPr>
        <p:spPr>
          <a:xfrm flipH="false" flipV="false" rot="0">
            <a:off x="5605412" y="2331643"/>
            <a:ext cx="2815944" cy="2040429"/>
          </a:xfrm>
          <a:custGeom>
            <a:avLst/>
            <a:gdLst/>
            <a:ahLst/>
            <a:cxnLst/>
            <a:rect r="r" b="b" t="t" l="l"/>
            <a:pathLst>
              <a:path h="2040429" w="2815944">
                <a:moveTo>
                  <a:pt x="0" y="0"/>
                </a:moveTo>
                <a:lnTo>
                  <a:pt x="2815944" y="0"/>
                </a:lnTo>
                <a:lnTo>
                  <a:pt x="2815944" y="2040429"/>
                </a:lnTo>
                <a:lnTo>
                  <a:pt x="0" y="2040429"/>
                </a:lnTo>
                <a:lnTo>
                  <a:pt x="0" y="0"/>
                </a:lnTo>
                <a:close/>
              </a:path>
            </a:pathLst>
          </a:custGeom>
          <a:blipFill>
            <a:blip r:embed="rId3"/>
            <a:stretch>
              <a:fillRect l="0" t="0" r="-25037" b="0"/>
            </a:stretch>
          </a:blipFill>
        </p:spPr>
      </p:sp>
      <p:sp>
        <p:nvSpPr>
          <p:cNvPr name="Freeform 4" id="4"/>
          <p:cNvSpPr/>
          <p:nvPr/>
        </p:nvSpPr>
        <p:spPr>
          <a:xfrm flipH="false" flipV="false" rot="0">
            <a:off x="10222753" y="1561463"/>
            <a:ext cx="7827400" cy="7959138"/>
          </a:xfrm>
          <a:custGeom>
            <a:avLst/>
            <a:gdLst/>
            <a:ahLst/>
            <a:cxnLst/>
            <a:rect r="r" b="b" t="t" l="l"/>
            <a:pathLst>
              <a:path h="7959138" w="7827400">
                <a:moveTo>
                  <a:pt x="0" y="0"/>
                </a:moveTo>
                <a:lnTo>
                  <a:pt x="7827400" y="0"/>
                </a:lnTo>
                <a:lnTo>
                  <a:pt x="7827400" y="7959137"/>
                </a:lnTo>
                <a:lnTo>
                  <a:pt x="0" y="7959137"/>
                </a:lnTo>
                <a:lnTo>
                  <a:pt x="0" y="0"/>
                </a:lnTo>
                <a:close/>
              </a:path>
            </a:pathLst>
          </a:custGeom>
          <a:blipFill>
            <a:blip r:embed="rId4"/>
            <a:stretch>
              <a:fillRect l="0" t="0" r="0" b="0"/>
            </a:stretch>
          </a:blipFill>
        </p:spPr>
      </p:sp>
      <p:sp>
        <p:nvSpPr>
          <p:cNvPr name="Freeform 5" id="5"/>
          <p:cNvSpPr/>
          <p:nvPr/>
        </p:nvSpPr>
        <p:spPr>
          <a:xfrm flipH="false" flipV="false" rot="0">
            <a:off x="502881" y="5541032"/>
            <a:ext cx="9266890" cy="4180552"/>
          </a:xfrm>
          <a:custGeom>
            <a:avLst/>
            <a:gdLst/>
            <a:ahLst/>
            <a:cxnLst/>
            <a:rect r="r" b="b" t="t" l="l"/>
            <a:pathLst>
              <a:path h="4180552" w="9266890">
                <a:moveTo>
                  <a:pt x="0" y="0"/>
                </a:moveTo>
                <a:lnTo>
                  <a:pt x="9266890" y="0"/>
                </a:lnTo>
                <a:lnTo>
                  <a:pt x="9266890" y="4180551"/>
                </a:lnTo>
                <a:lnTo>
                  <a:pt x="0" y="4180551"/>
                </a:lnTo>
                <a:lnTo>
                  <a:pt x="0" y="0"/>
                </a:lnTo>
                <a:close/>
              </a:path>
            </a:pathLst>
          </a:custGeom>
          <a:blipFill>
            <a:blip r:embed="rId5"/>
            <a:stretch>
              <a:fillRect l="0" t="0" r="0" b="0"/>
            </a:stretch>
          </a:blipFill>
        </p:spPr>
      </p:sp>
      <p:sp>
        <p:nvSpPr>
          <p:cNvPr name="TextBox 6" id="6"/>
          <p:cNvSpPr txBox="true"/>
          <p:nvPr/>
        </p:nvSpPr>
        <p:spPr>
          <a:xfrm rot="0">
            <a:off x="361064" y="158354"/>
            <a:ext cx="17432897" cy="580308"/>
          </a:xfrm>
          <a:prstGeom prst="rect">
            <a:avLst/>
          </a:prstGeom>
        </p:spPr>
        <p:txBody>
          <a:bodyPr anchor="t" rtlCol="false" tIns="0" lIns="0" bIns="0" rIns="0">
            <a:spAutoFit/>
          </a:bodyPr>
          <a:lstStyle/>
          <a:p>
            <a:pPr algn="ctr">
              <a:lnSpc>
                <a:spcPts val="4713"/>
              </a:lnSpc>
            </a:pPr>
            <a:r>
              <a:rPr lang="en-US" sz="3366">
                <a:solidFill>
                  <a:srgbClr val="000000"/>
                </a:solidFill>
                <a:latin typeface="Arvo"/>
              </a:rPr>
              <a:t>Fast Headings used to Identify Books about Historically Marginalized Communities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55368" y="711313"/>
            <a:ext cx="14977264" cy="1138142"/>
          </a:xfrm>
          <a:prstGeom prst="rect">
            <a:avLst/>
          </a:prstGeom>
        </p:spPr>
        <p:txBody>
          <a:bodyPr anchor="t" rtlCol="false" tIns="0" lIns="0" bIns="0" rIns="0">
            <a:spAutoFit/>
          </a:bodyPr>
          <a:lstStyle/>
          <a:p>
            <a:pPr algn="l">
              <a:lnSpc>
                <a:spcPts val="9272"/>
              </a:lnSpc>
            </a:pPr>
            <a:r>
              <a:rPr lang="en-US" sz="7132">
                <a:solidFill>
                  <a:srgbClr val="393838"/>
                </a:solidFill>
                <a:latin typeface="Garet"/>
              </a:rPr>
              <a:t>Preliminary Results*</a:t>
            </a:r>
          </a:p>
        </p:txBody>
      </p:sp>
      <p:sp>
        <p:nvSpPr>
          <p:cNvPr name="TextBox 3" id="3"/>
          <p:cNvSpPr txBox="true"/>
          <p:nvPr/>
        </p:nvSpPr>
        <p:spPr>
          <a:xfrm rot="0">
            <a:off x="2596715" y="2695593"/>
            <a:ext cx="14664817" cy="1127125"/>
          </a:xfrm>
          <a:prstGeom prst="rect">
            <a:avLst/>
          </a:prstGeom>
        </p:spPr>
        <p:txBody>
          <a:bodyPr anchor="t" rtlCol="false" tIns="0" lIns="0" bIns="0" rIns="0">
            <a:spAutoFit/>
          </a:bodyPr>
          <a:lstStyle/>
          <a:p>
            <a:pPr algn="l">
              <a:lnSpc>
                <a:spcPts val="4550"/>
              </a:lnSpc>
            </a:pPr>
            <a:r>
              <a:rPr lang="en-US" sz="3500">
                <a:solidFill>
                  <a:srgbClr val="393838"/>
                </a:solidFill>
                <a:latin typeface="Garet"/>
              </a:rPr>
              <a:t>Do MSI book </a:t>
            </a:r>
            <a:r>
              <a:rPr lang="en-US" sz="3500">
                <a:solidFill>
                  <a:srgbClr val="393838"/>
                </a:solidFill>
                <a:latin typeface="Garet Italics"/>
              </a:rPr>
              <a:t>collections</a:t>
            </a:r>
            <a:r>
              <a:rPr lang="en-US" sz="3500">
                <a:solidFill>
                  <a:srgbClr val="393838"/>
                </a:solidFill>
                <a:latin typeface="Garet"/>
              </a:rPr>
              <a:t> reflect the historically marginalized community they serve?</a:t>
            </a:r>
            <a:r>
              <a:rPr lang="en-US" sz="3500">
                <a:solidFill>
                  <a:srgbClr val="393838"/>
                </a:solidFill>
                <a:latin typeface="Garet"/>
              </a:rPr>
              <a:t> </a:t>
            </a:r>
            <a:r>
              <a:rPr lang="en-US" sz="3500">
                <a:solidFill>
                  <a:srgbClr val="393838"/>
                </a:solidFill>
                <a:latin typeface="Garet"/>
              </a:rPr>
              <a:t> </a:t>
            </a:r>
            <a:r>
              <a:rPr lang="en-US" sz="3500">
                <a:solidFill>
                  <a:srgbClr val="393838"/>
                </a:solidFill>
                <a:latin typeface="Garet Bold"/>
              </a:rPr>
              <a:t>Yes, 2-4x higher proportion of total  </a:t>
            </a:r>
          </a:p>
        </p:txBody>
      </p:sp>
      <p:grpSp>
        <p:nvGrpSpPr>
          <p:cNvPr name="Group 4" id="4"/>
          <p:cNvGrpSpPr/>
          <p:nvPr/>
        </p:nvGrpSpPr>
        <p:grpSpPr>
          <a:xfrm rot="0">
            <a:off x="1323773" y="2887443"/>
            <a:ext cx="771999" cy="771999"/>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2407F"/>
            </a:solidFill>
          </p:spPr>
        </p:sp>
      </p:grpSp>
      <p:sp>
        <p:nvSpPr>
          <p:cNvPr name="TextBox 6" id="6"/>
          <p:cNvSpPr txBox="true"/>
          <p:nvPr/>
        </p:nvSpPr>
        <p:spPr>
          <a:xfrm rot="0">
            <a:off x="1437167" y="2867487"/>
            <a:ext cx="545211" cy="678561"/>
          </a:xfrm>
          <a:prstGeom prst="rect">
            <a:avLst/>
          </a:prstGeom>
        </p:spPr>
        <p:txBody>
          <a:bodyPr anchor="t" rtlCol="false" tIns="0" lIns="0" bIns="0" rIns="0">
            <a:spAutoFit/>
          </a:bodyPr>
          <a:lstStyle/>
          <a:p>
            <a:pPr algn="ctr">
              <a:lnSpc>
                <a:spcPts val="5652"/>
              </a:lnSpc>
            </a:pPr>
            <a:r>
              <a:rPr lang="en-US" sz="3600">
                <a:solidFill>
                  <a:srgbClr val="FDFDFA"/>
                </a:solidFill>
                <a:latin typeface="Garet"/>
              </a:rPr>
              <a:t>1</a:t>
            </a:r>
          </a:p>
        </p:txBody>
      </p:sp>
      <p:sp>
        <p:nvSpPr>
          <p:cNvPr name="TextBox 7" id="7"/>
          <p:cNvSpPr txBox="true"/>
          <p:nvPr/>
        </p:nvSpPr>
        <p:spPr>
          <a:xfrm rot="0">
            <a:off x="2596715" y="4217448"/>
            <a:ext cx="15114950" cy="1698625"/>
          </a:xfrm>
          <a:prstGeom prst="rect">
            <a:avLst/>
          </a:prstGeom>
        </p:spPr>
        <p:txBody>
          <a:bodyPr anchor="t" rtlCol="false" tIns="0" lIns="0" bIns="0" rIns="0">
            <a:spAutoFit/>
          </a:bodyPr>
          <a:lstStyle/>
          <a:p>
            <a:pPr algn="l" marL="0" indent="0" lvl="1">
              <a:lnSpc>
                <a:spcPts val="4550"/>
              </a:lnSpc>
            </a:pPr>
            <a:r>
              <a:rPr lang="en-US" sz="3500">
                <a:solidFill>
                  <a:srgbClr val="393838"/>
                </a:solidFill>
                <a:latin typeface="Garet"/>
              </a:rPr>
              <a:t>Do MSIs own books about their historically marginalized communities that are not held by other shared print participants? </a:t>
            </a:r>
            <a:r>
              <a:rPr lang="en-US" sz="3500">
                <a:solidFill>
                  <a:srgbClr val="393838"/>
                </a:solidFill>
                <a:latin typeface="Garet Bold"/>
              </a:rPr>
              <a:t>Yes</a:t>
            </a:r>
            <a:r>
              <a:rPr lang="en-US" sz="3500">
                <a:solidFill>
                  <a:srgbClr val="393838"/>
                </a:solidFill>
                <a:latin typeface="Garet"/>
              </a:rPr>
              <a:t>, </a:t>
            </a:r>
            <a:r>
              <a:rPr lang="en-US" sz="3500">
                <a:solidFill>
                  <a:srgbClr val="393838"/>
                </a:solidFill>
                <a:latin typeface="Garet Bold"/>
              </a:rPr>
              <a:t>2-6x more than PWIs</a:t>
            </a:r>
            <a:r>
              <a:rPr lang="en-US" sz="3500">
                <a:solidFill>
                  <a:srgbClr val="393838"/>
                </a:solidFill>
                <a:latin typeface="Garet"/>
              </a:rPr>
              <a:t> but still </a:t>
            </a:r>
            <a:r>
              <a:rPr lang="en-US" sz="3500">
                <a:solidFill>
                  <a:srgbClr val="393838"/>
                </a:solidFill>
                <a:latin typeface="Garet Italics"/>
              </a:rPr>
              <a:t>very small</a:t>
            </a:r>
            <a:r>
              <a:rPr lang="en-US" sz="3500">
                <a:solidFill>
                  <a:srgbClr val="393838"/>
                </a:solidFill>
                <a:latin typeface="Garet"/>
              </a:rPr>
              <a:t> numbers (10-100*)</a:t>
            </a:r>
          </a:p>
        </p:txBody>
      </p:sp>
      <p:grpSp>
        <p:nvGrpSpPr>
          <p:cNvPr name="Group 8" id="8"/>
          <p:cNvGrpSpPr/>
          <p:nvPr/>
        </p:nvGrpSpPr>
        <p:grpSpPr>
          <a:xfrm rot="0">
            <a:off x="1323773" y="4697667"/>
            <a:ext cx="771999" cy="771999"/>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84B78"/>
            </a:solidFill>
          </p:spPr>
        </p:sp>
      </p:grpSp>
      <p:sp>
        <p:nvSpPr>
          <p:cNvPr name="TextBox 10" id="10"/>
          <p:cNvSpPr txBox="true"/>
          <p:nvPr/>
        </p:nvSpPr>
        <p:spPr>
          <a:xfrm rot="0">
            <a:off x="1437167" y="4677711"/>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sp>
        <p:nvSpPr>
          <p:cNvPr name="TextBox 11" id="11"/>
          <p:cNvSpPr txBox="true"/>
          <p:nvPr/>
        </p:nvSpPr>
        <p:spPr>
          <a:xfrm rot="0">
            <a:off x="2596715" y="6310804"/>
            <a:ext cx="14934408" cy="1127125"/>
          </a:xfrm>
          <a:prstGeom prst="rect">
            <a:avLst/>
          </a:prstGeom>
        </p:spPr>
        <p:txBody>
          <a:bodyPr anchor="t" rtlCol="false" tIns="0" lIns="0" bIns="0" rIns="0">
            <a:spAutoFit/>
          </a:bodyPr>
          <a:lstStyle/>
          <a:p>
            <a:pPr algn="l" marL="0" indent="0" lvl="1">
              <a:lnSpc>
                <a:spcPts val="4550"/>
              </a:lnSpc>
            </a:pPr>
            <a:r>
              <a:rPr lang="en-US" sz="3500">
                <a:solidFill>
                  <a:srgbClr val="393838"/>
                </a:solidFill>
                <a:latin typeface="Garet"/>
              </a:rPr>
              <a:t>Do MSI </a:t>
            </a:r>
            <a:r>
              <a:rPr lang="en-US" sz="3500">
                <a:solidFill>
                  <a:srgbClr val="393838"/>
                </a:solidFill>
                <a:latin typeface="Garet Italics"/>
              </a:rPr>
              <a:t>retention commitments</a:t>
            </a:r>
            <a:r>
              <a:rPr lang="en-US" sz="3500">
                <a:solidFill>
                  <a:srgbClr val="393838"/>
                </a:solidFill>
                <a:latin typeface="Garet"/>
              </a:rPr>
              <a:t> reflect the historically marginalized community they serve? </a:t>
            </a:r>
            <a:r>
              <a:rPr lang="en-US" sz="3500">
                <a:solidFill>
                  <a:srgbClr val="393838"/>
                </a:solidFill>
                <a:latin typeface="Garet Bold"/>
              </a:rPr>
              <a:t>TBD</a:t>
            </a:r>
            <a:r>
              <a:rPr lang="en-US" sz="3500">
                <a:solidFill>
                  <a:srgbClr val="393838"/>
                </a:solidFill>
                <a:latin typeface="Garet"/>
              </a:rPr>
              <a:t> (in line w/ ownership?)</a:t>
            </a:r>
          </a:p>
        </p:txBody>
      </p:sp>
      <p:grpSp>
        <p:nvGrpSpPr>
          <p:cNvPr name="Group 12" id="12"/>
          <p:cNvGrpSpPr/>
          <p:nvPr/>
        </p:nvGrpSpPr>
        <p:grpSpPr>
          <a:xfrm rot="0">
            <a:off x="1323773" y="6502655"/>
            <a:ext cx="771999" cy="771999"/>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C36D"/>
            </a:solidFill>
          </p:spPr>
        </p:sp>
      </p:grpSp>
      <p:sp>
        <p:nvSpPr>
          <p:cNvPr name="TextBox 14" id="14"/>
          <p:cNvSpPr txBox="true"/>
          <p:nvPr/>
        </p:nvSpPr>
        <p:spPr>
          <a:xfrm rot="0">
            <a:off x="1437167" y="6492224"/>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3</a:t>
            </a:r>
          </a:p>
        </p:txBody>
      </p:sp>
      <p:grpSp>
        <p:nvGrpSpPr>
          <p:cNvPr name="Group 15" id="15"/>
          <p:cNvGrpSpPr/>
          <p:nvPr/>
        </p:nvGrpSpPr>
        <p:grpSpPr>
          <a:xfrm rot="0">
            <a:off x="3351734" y="8608648"/>
            <a:ext cx="11584533" cy="1678352"/>
            <a:chOff x="0" y="0"/>
            <a:chExt cx="15446044" cy="2237803"/>
          </a:xfrm>
        </p:grpSpPr>
        <p:grpSp>
          <p:nvGrpSpPr>
            <p:cNvPr name="Group 16" id="16"/>
            <p:cNvGrpSpPr/>
            <p:nvPr/>
          </p:nvGrpSpPr>
          <p:grpSpPr>
            <a:xfrm rot="0">
              <a:off x="5533978" y="0"/>
              <a:ext cx="1156617" cy="1156617"/>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93838"/>
              </a:solidFill>
            </p:spPr>
          </p:sp>
        </p:grpSp>
        <p:sp>
          <p:nvSpPr>
            <p:cNvPr name="AutoShape 18" id="18"/>
            <p:cNvSpPr/>
            <p:nvPr/>
          </p:nvSpPr>
          <p:spPr>
            <a:xfrm rot="0">
              <a:off x="8133224" y="196663"/>
              <a:ext cx="5269554" cy="2041140"/>
            </a:xfrm>
            <a:prstGeom prst="rect">
              <a:avLst/>
            </a:prstGeom>
            <a:solidFill>
              <a:srgbClr val="E8BF68"/>
            </a:solidFill>
          </p:spPr>
        </p:sp>
        <p:sp>
          <p:nvSpPr>
            <p:cNvPr name="Freeform 19" id="19"/>
            <p:cNvSpPr/>
            <p:nvPr/>
          </p:nvSpPr>
          <p:spPr>
            <a:xfrm flipH="true" flipV="true" rot="0">
              <a:off x="13393709" y="196663"/>
              <a:ext cx="2052334" cy="2041140"/>
            </a:xfrm>
            <a:custGeom>
              <a:avLst/>
              <a:gdLst/>
              <a:ahLst/>
              <a:cxnLst/>
              <a:rect r="r" b="b" t="t" l="l"/>
              <a:pathLst>
                <a:path h="2041140" w="2052334">
                  <a:moveTo>
                    <a:pt x="2052335" y="2041140"/>
                  </a:moveTo>
                  <a:lnTo>
                    <a:pt x="0" y="2041140"/>
                  </a:lnTo>
                  <a:lnTo>
                    <a:pt x="0" y="0"/>
                  </a:lnTo>
                  <a:lnTo>
                    <a:pt x="2052335" y="0"/>
                  </a:lnTo>
                  <a:lnTo>
                    <a:pt x="2052335" y="204114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true" rot="0">
              <a:off x="2030006" y="196663"/>
              <a:ext cx="4082280" cy="2041140"/>
            </a:xfrm>
            <a:custGeom>
              <a:avLst/>
              <a:gdLst/>
              <a:ahLst/>
              <a:cxnLst/>
              <a:rect r="r" b="b" t="t" l="l"/>
              <a:pathLst>
                <a:path h="2041140" w="4082280">
                  <a:moveTo>
                    <a:pt x="0" y="2041140"/>
                  </a:moveTo>
                  <a:lnTo>
                    <a:pt x="4082280" y="2041140"/>
                  </a:lnTo>
                  <a:lnTo>
                    <a:pt x="4082280" y="0"/>
                  </a:lnTo>
                  <a:lnTo>
                    <a:pt x="0" y="0"/>
                  </a:lnTo>
                  <a:lnTo>
                    <a:pt x="0" y="204114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5400000">
              <a:off x="0" y="207796"/>
              <a:ext cx="2030006" cy="2030006"/>
            </a:xfrm>
            <a:custGeom>
              <a:avLst/>
              <a:gdLst/>
              <a:ahLst/>
              <a:cxnLst/>
              <a:rect r="r" b="b" t="t" l="l"/>
              <a:pathLst>
                <a:path h="2030006" w="2030006">
                  <a:moveTo>
                    <a:pt x="0" y="0"/>
                  </a:moveTo>
                  <a:lnTo>
                    <a:pt x="2030006" y="0"/>
                  </a:lnTo>
                  <a:lnTo>
                    <a:pt x="2030006" y="2030007"/>
                  </a:lnTo>
                  <a:lnTo>
                    <a:pt x="0" y="20300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6103217" y="196663"/>
              <a:ext cx="2041140" cy="2041140"/>
            </a:xfrm>
            <a:custGeom>
              <a:avLst/>
              <a:gdLst/>
              <a:ahLst/>
              <a:cxnLst/>
              <a:rect r="r" b="b" t="t" l="l"/>
              <a:pathLst>
                <a:path h="2041140" w="2041140">
                  <a:moveTo>
                    <a:pt x="0" y="0"/>
                  </a:moveTo>
                  <a:lnTo>
                    <a:pt x="2041140" y="0"/>
                  </a:lnTo>
                  <a:lnTo>
                    <a:pt x="2041140" y="2041140"/>
                  </a:lnTo>
                  <a:lnTo>
                    <a:pt x="0" y="204114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39503" y="466725"/>
            <a:ext cx="14509961" cy="1454531"/>
          </a:xfrm>
          <a:prstGeom prst="rect">
            <a:avLst/>
          </a:prstGeom>
        </p:spPr>
        <p:txBody>
          <a:bodyPr anchor="t" rtlCol="false" tIns="0" lIns="0" bIns="0" rIns="0">
            <a:spAutoFit/>
          </a:bodyPr>
          <a:lstStyle/>
          <a:p>
            <a:pPr algn="l" marL="0" indent="0" lvl="1">
              <a:lnSpc>
                <a:spcPts val="5841"/>
              </a:lnSpc>
            </a:pPr>
            <a:r>
              <a:rPr lang="en-US" sz="4599">
                <a:solidFill>
                  <a:srgbClr val="393838"/>
                </a:solidFill>
                <a:latin typeface="Garet"/>
              </a:rPr>
              <a:t>But...shouldn’t we be asking these questions from a different  perspective? </a:t>
            </a:r>
          </a:p>
        </p:txBody>
      </p:sp>
      <p:sp>
        <p:nvSpPr>
          <p:cNvPr name="TextBox 3" id="3"/>
          <p:cNvSpPr txBox="true"/>
          <p:nvPr/>
        </p:nvSpPr>
        <p:spPr>
          <a:xfrm rot="0">
            <a:off x="1294292" y="3931498"/>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sp>
        <p:nvSpPr>
          <p:cNvPr name="TextBox 4" id="4"/>
          <p:cNvSpPr txBox="true"/>
          <p:nvPr/>
        </p:nvSpPr>
        <p:spPr>
          <a:xfrm rot="0">
            <a:off x="1151619" y="1236425"/>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grpSp>
        <p:nvGrpSpPr>
          <p:cNvPr name="Group 5" id="5"/>
          <p:cNvGrpSpPr/>
          <p:nvPr/>
        </p:nvGrpSpPr>
        <p:grpSpPr>
          <a:xfrm rot="5400000">
            <a:off x="-4398316" y="4398316"/>
            <a:ext cx="10287000" cy="1490367"/>
            <a:chOff x="0" y="0"/>
            <a:chExt cx="13716000" cy="1987156"/>
          </a:xfrm>
        </p:grpSpPr>
        <p:grpSp>
          <p:nvGrpSpPr>
            <p:cNvPr name="Group 6" id="6"/>
            <p:cNvGrpSpPr/>
            <p:nvPr/>
          </p:nvGrpSpPr>
          <p:grpSpPr>
            <a:xfrm rot="0">
              <a:off x="4914141" y="0"/>
              <a:ext cx="1027069" cy="1027069"/>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93838"/>
              </a:solidFill>
            </p:spPr>
          </p:sp>
        </p:grpSp>
        <p:sp>
          <p:nvSpPr>
            <p:cNvPr name="AutoShape 8" id="8"/>
            <p:cNvSpPr/>
            <p:nvPr/>
          </p:nvSpPr>
          <p:spPr>
            <a:xfrm rot="0">
              <a:off x="7222257" y="174635"/>
              <a:ext cx="4679334" cy="1812521"/>
            </a:xfrm>
            <a:prstGeom prst="rect">
              <a:avLst/>
            </a:prstGeom>
            <a:solidFill>
              <a:srgbClr val="E8BF68"/>
            </a:solidFill>
          </p:spPr>
        </p:sp>
        <p:sp>
          <p:nvSpPr>
            <p:cNvPr name="Freeform 9" id="9"/>
            <p:cNvSpPr/>
            <p:nvPr/>
          </p:nvSpPr>
          <p:spPr>
            <a:xfrm flipH="true" flipV="true" rot="0">
              <a:off x="11893539" y="174635"/>
              <a:ext cx="1822461" cy="1812521"/>
            </a:xfrm>
            <a:custGeom>
              <a:avLst/>
              <a:gdLst/>
              <a:ahLst/>
              <a:cxnLst/>
              <a:rect r="r" b="b" t="t" l="l"/>
              <a:pathLst>
                <a:path h="1812521" w="1822461">
                  <a:moveTo>
                    <a:pt x="1822461" y="1812521"/>
                  </a:moveTo>
                  <a:lnTo>
                    <a:pt x="0" y="1812521"/>
                  </a:lnTo>
                  <a:lnTo>
                    <a:pt x="0" y="0"/>
                  </a:lnTo>
                  <a:lnTo>
                    <a:pt x="1822461" y="0"/>
                  </a:lnTo>
                  <a:lnTo>
                    <a:pt x="1822461" y="181252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true" rot="0">
              <a:off x="1802634" y="174635"/>
              <a:ext cx="3625041" cy="1812521"/>
            </a:xfrm>
            <a:custGeom>
              <a:avLst/>
              <a:gdLst/>
              <a:ahLst/>
              <a:cxnLst/>
              <a:rect r="r" b="b" t="t" l="l"/>
              <a:pathLst>
                <a:path h="1812521" w="3625041">
                  <a:moveTo>
                    <a:pt x="0" y="1812521"/>
                  </a:moveTo>
                  <a:lnTo>
                    <a:pt x="3625042" y="1812521"/>
                  </a:lnTo>
                  <a:lnTo>
                    <a:pt x="3625042" y="0"/>
                  </a:lnTo>
                  <a:lnTo>
                    <a:pt x="0" y="0"/>
                  </a:lnTo>
                  <a:lnTo>
                    <a:pt x="0" y="1812521"/>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0" y="184522"/>
              <a:ext cx="1802634" cy="1802634"/>
            </a:xfrm>
            <a:custGeom>
              <a:avLst/>
              <a:gdLst/>
              <a:ahLst/>
              <a:cxnLst/>
              <a:rect r="r" b="b" t="t" l="l"/>
              <a:pathLst>
                <a:path h="1802634" w="1802634">
                  <a:moveTo>
                    <a:pt x="0" y="0"/>
                  </a:moveTo>
                  <a:lnTo>
                    <a:pt x="1802634" y="0"/>
                  </a:lnTo>
                  <a:lnTo>
                    <a:pt x="1802634" y="1802634"/>
                  </a:lnTo>
                  <a:lnTo>
                    <a:pt x="0" y="18026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5419623" y="174635"/>
              <a:ext cx="1812521" cy="1812521"/>
            </a:xfrm>
            <a:custGeom>
              <a:avLst/>
              <a:gdLst/>
              <a:ahLst/>
              <a:cxnLst/>
              <a:rect r="r" b="b" t="t" l="l"/>
              <a:pathLst>
                <a:path h="1812521" w="1812521">
                  <a:moveTo>
                    <a:pt x="0" y="0"/>
                  </a:moveTo>
                  <a:lnTo>
                    <a:pt x="1812521" y="0"/>
                  </a:lnTo>
                  <a:lnTo>
                    <a:pt x="1812521" y="1812521"/>
                  </a:lnTo>
                  <a:lnTo>
                    <a:pt x="0" y="181252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TextBox 13" id="13"/>
          <p:cNvSpPr txBox="true"/>
          <p:nvPr/>
        </p:nvSpPr>
        <p:spPr>
          <a:xfrm rot="0">
            <a:off x="1839503" y="2378219"/>
            <a:ext cx="16088503" cy="5435151"/>
          </a:xfrm>
          <a:prstGeom prst="rect">
            <a:avLst/>
          </a:prstGeom>
        </p:spPr>
        <p:txBody>
          <a:bodyPr anchor="t" rtlCol="false" tIns="0" lIns="0" bIns="0" rIns="0">
            <a:spAutoFit/>
          </a:bodyPr>
          <a:lstStyle/>
          <a:p>
            <a:pPr algn="l">
              <a:lnSpc>
                <a:spcPts val="6133"/>
              </a:lnSpc>
            </a:pPr>
            <a:r>
              <a:rPr lang="en-US" sz="3066">
                <a:solidFill>
                  <a:srgbClr val="000000"/>
                </a:solidFill>
                <a:latin typeface="Garet Bold"/>
              </a:rPr>
              <a:t>Rather than focusing on what MSIs can bring to a shared print program, </a:t>
            </a:r>
          </a:p>
          <a:p>
            <a:pPr algn="l">
              <a:lnSpc>
                <a:spcPts val="6133"/>
              </a:lnSpc>
            </a:pPr>
            <a:r>
              <a:rPr lang="en-US" sz="3066">
                <a:solidFill>
                  <a:srgbClr val="000000"/>
                </a:solidFill>
                <a:latin typeface="Garet Bold"/>
              </a:rPr>
              <a:t>We can ask what benefits the program can provide for MSIs</a:t>
            </a:r>
          </a:p>
          <a:p>
            <a:pPr algn="l" marL="662150" indent="-331075" lvl="1">
              <a:lnSpc>
                <a:spcPts val="6133"/>
              </a:lnSpc>
              <a:buFont typeface="Arial"/>
              <a:buChar char="•"/>
            </a:pPr>
            <a:r>
              <a:rPr lang="en-US" sz="3066">
                <a:solidFill>
                  <a:srgbClr val="000000"/>
                </a:solidFill>
                <a:latin typeface="Garet"/>
              </a:rPr>
              <a:t>W</a:t>
            </a:r>
            <a:r>
              <a:rPr lang="en-US" sz="3066">
                <a:solidFill>
                  <a:srgbClr val="000000"/>
                </a:solidFill>
                <a:latin typeface="Garet"/>
              </a:rPr>
              <a:t>hat books about historically marginalized communities (HMCs) do we have in common?</a:t>
            </a:r>
          </a:p>
          <a:p>
            <a:pPr algn="l" marL="662150" indent="-331075" lvl="1">
              <a:lnSpc>
                <a:spcPts val="6133"/>
              </a:lnSpc>
              <a:buFont typeface="Arial"/>
              <a:buChar char="•"/>
            </a:pPr>
            <a:r>
              <a:rPr lang="en-US" sz="3066">
                <a:solidFill>
                  <a:srgbClr val="000000"/>
                </a:solidFill>
                <a:latin typeface="Garet"/>
              </a:rPr>
              <a:t>What books about HMCs do members of the program own that MSIs lack? </a:t>
            </a:r>
          </a:p>
          <a:p>
            <a:pPr algn="l" marL="662150" indent="-331075" lvl="1">
              <a:lnSpc>
                <a:spcPts val="6133"/>
              </a:lnSpc>
              <a:buFont typeface="Arial"/>
              <a:buChar char="•"/>
            </a:pPr>
            <a:r>
              <a:rPr lang="en-US" sz="3066">
                <a:solidFill>
                  <a:srgbClr val="000000"/>
                </a:solidFill>
                <a:latin typeface="Garet"/>
              </a:rPr>
              <a:t>What books about HMCs do we collectively lack?</a:t>
            </a:r>
          </a:p>
          <a:p>
            <a:pPr algn="l">
              <a:lnSpc>
                <a:spcPts val="7133"/>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398316" y="4398316"/>
            <a:ext cx="10287000" cy="1490367"/>
            <a:chOff x="0" y="0"/>
            <a:chExt cx="13716000" cy="1987156"/>
          </a:xfrm>
        </p:grpSpPr>
        <p:grpSp>
          <p:nvGrpSpPr>
            <p:cNvPr name="Group 3" id="3"/>
            <p:cNvGrpSpPr/>
            <p:nvPr/>
          </p:nvGrpSpPr>
          <p:grpSpPr>
            <a:xfrm rot="0">
              <a:off x="4914141" y="0"/>
              <a:ext cx="1027069" cy="1027069"/>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93838"/>
              </a:solidFill>
            </p:spPr>
          </p:sp>
        </p:grpSp>
        <p:sp>
          <p:nvSpPr>
            <p:cNvPr name="AutoShape 5" id="5"/>
            <p:cNvSpPr/>
            <p:nvPr/>
          </p:nvSpPr>
          <p:spPr>
            <a:xfrm rot="0">
              <a:off x="7222257" y="174635"/>
              <a:ext cx="4679334" cy="1812521"/>
            </a:xfrm>
            <a:prstGeom prst="rect">
              <a:avLst/>
            </a:prstGeom>
            <a:solidFill>
              <a:srgbClr val="E8BF68"/>
            </a:solidFill>
          </p:spPr>
        </p:sp>
        <p:sp>
          <p:nvSpPr>
            <p:cNvPr name="Freeform 6" id="6"/>
            <p:cNvSpPr/>
            <p:nvPr/>
          </p:nvSpPr>
          <p:spPr>
            <a:xfrm flipH="true" flipV="true" rot="0">
              <a:off x="11893539" y="174635"/>
              <a:ext cx="1822461" cy="1812521"/>
            </a:xfrm>
            <a:custGeom>
              <a:avLst/>
              <a:gdLst/>
              <a:ahLst/>
              <a:cxnLst/>
              <a:rect r="r" b="b" t="t" l="l"/>
              <a:pathLst>
                <a:path h="1812521" w="1822461">
                  <a:moveTo>
                    <a:pt x="1822461" y="1812521"/>
                  </a:moveTo>
                  <a:lnTo>
                    <a:pt x="0" y="1812521"/>
                  </a:lnTo>
                  <a:lnTo>
                    <a:pt x="0" y="0"/>
                  </a:lnTo>
                  <a:lnTo>
                    <a:pt x="1822461" y="0"/>
                  </a:lnTo>
                  <a:lnTo>
                    <a:pt x="1822461" y="18125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802634" y="174635"/>
              <a:ext cx="3625041" cy="1812521"/>
            </a:xfrm>
            <a:custGeom>
              <a:avLst/>
              <a:gdLst/>
              <a:ahLst/>
              <a:cxnLst/>
              <a:rect r="r" b="b" t="t" l="l"/>
              <a:pathLst>
                <a:path h="1812521" w="3625041">
                  <a:moveTo>
                    <a:pt x="0" y="1812521"/>
                  </a:moveTo>
                  <a:lnTo>
                    <a:pt x="3625042" y="1812521"/>
                  </a:lnTo>
                  <a:lnTo>
                    <a:pt x="3625042" y="0"/>
                  </a:lnTo>
                  <a:lnTo>
                    <a:pt x="0" y="0"/>
                  </a:lnTo>
                  <a:lnTo>
                    <a:pt x="0" y="181252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0" y="184522"/>
              <a:ext cx="1802634" cy="1802634"/>
            </a:xfrm>
            <a:custGeom>
              <a:avLst/>
              <a:gdLst/>
              <a:ahLst/>
              <a:cxnLst/>
              <a:rect r="r" b="b" t="t" l="l"/>
              <a:pathLst>
                <a:path h="1802634" w="1802634">
                  <a:moveTo>
                    <a:pt x="0" y="0"/>
                  </a:moveTo>
                  <a:lnTo>
                    <a:pt x="1802634" y="0"/>
                  </a:lnTo>
                  <a:lnTo>
                    <a:pt x="1802634" y="1802634"/>
                  </a:lnTo>
                  <a:lnTo>
                    <a:pt x="0" y="18026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5419623" y="174635"/>
              <a:ext cx="1812521" cy="1812521"/>
            </a:xfrm>
            <a:custGeom>
              <a:avLst/>
              <a:gdLst/>
              <a:ahLst/>
              <a:cxnLst/>
              <a:rect r="r" b="b" t="t" l="l"/>
              <a:pathLst>
                <a:path h="1812521" w="1812521">
                  <a:moveTo>
                    <a:pt x="0" y="0"/>
                  </a:moveTo>
                  <a:lnTo>
                    <a:pt x="1812521" y="0"/>
                  </a:lnTo>
                  <a:lnTo>
                    <a:pt x="1812521" y="1812521"/>
                  </a:lnTo>
                  <a:lnTo>
                    <a:pt x="0" y="18125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0" id="10"/>
          <p:cNvGrpSpPr/>
          <p:nvPr/>
        </p:nvGrpSpPr>
        <p:grpSpPr>
          <a:xfrm rot="0">
            <a:off x="15701987" y="2848723"/>
            <a:ext cx="1780470" cy="5684308"/>
            <a:chOff x="0" y="0"/>
            <a:chExt cx="2373960" cy="7579077"/>
          </a:xfrm>
        </p:grpSpPr>
        <p:sp>
          <p:nvSpPr>
            <p:cNvPr name="AutoShape 11" id="11"/>
            <p:cNvSpPr/>
            <p:nvPr/>
          </p:nvSpPr>
          <p:spPr>
            <a:xfrm>
              <a:off x="0" y="63500"/>
              <a:ext cx="2373960" cy="0"/>
            </a:xfrm>
            <a:prstGeom prst="line">
              <a:avLst/>
            </a:prstGeom>
            <a:ln cap="flat" w="127000">
              <a:solidFill>
                <a:srgbClr val="000000"/>
              </a:solidFill>
              <a:prstDash val="solid"/>
              <a:headEnd type="none" len="sm" w="sm"/>
              <a:tailEnd type="arrow" len="sm" w="med"/>
            </a:ln>
          </p:spPr>
        </p:sp>
        <p:sp>
          <p:nvSpPr>
            <p:cNvPr name="AutoShape 12" id="12"/>
            <p:cNvSpPr/>
            <p:nvPr/>
          </p:nvSpPr>
          <p:spPr>
            <a:xfrm>
              <a:off x="0" y="7515577"/>
              <a:ext cx="2373960" cy="0"/>
            </a:xfrm>
            <a:prstGeom prst="line">
              <a:avLst/>
            </a:prstGeom>
            <a:ln cap="flat" w="127000">
              <a:solidFill>
                <a:srgbClr val="000000"/>
              </a:solidFill>
              <a:prstDash val="solid"/>
              <a:headEnd type="none" len="sm" w="sm"/>
              <a:tailEnd type="arrow" len="sm" w="med"/>
            </a:ln>
          </p:spPr>
        </p:sp>
      </p:grpSp>
      <p:sp>
        <p:nvSpPr>
          <p:cNvPr name="Freeform 13" id="13"/>
          <p:cNvSpPr/>
          <p:nvPr/>
        </p:nvSpPr>
        <p:spPr>
          <a:xfrm flipH="false" flipV="false" rot="0">
            <a:off x="3324152" y="5143500"/>
            <a:ext cx="11653916" cy="4976400"/>
          </a:xfrm>
          <a:custGeom>
            <a:avLst/>
            <a:gdLst/>
            <a:ahLst/>
            <a:cxnLst/>
            <a:rect r="r" b="b" t="t" l="l"/>
            <a:pathLst>
              <a:path h="4976400" w="11653916">
                <a:moveTo>
                  <a:pt x="0" y="0"/>
                </a:moveTo>
                <a:lnTo>
                  <a:pt x="11653915" y="0"/>
                </a:lnTo>
                <a:lnTo>
                  <a:pt x="11653915" y="4976400"/>
                </a:lnTo>
                <a:lnTo>
                  <a:pt x="0" y="4976400"/>
                </a:lnTo>
                <a:lnTo>
                  <a:pt x="0" y="0"/>
                </a:lnTo>
                <a:close/>
              </a:path>
            </a:pathLst>
          </a:custGeom>
          <a:blipFill>
            <a:blip r:embed="rId10"/>
            <a:stretch>
              <a:fillRect l="0" t="0" r="0" b="0"/>
            </a:stretch>
          </a:blipFill>
        </p:spPr>
      </p:sp>
      <p:sp>
        <p:nvSpPr>
          <p:cNvPr name="Freeform 14" id="14"/>
          <p:cNvSpPr/>
          <p:nvPr/>
        </p:nvSpPr>
        <p:spPr>
          <a:xfrm flipH="false" flipV="false" rot="0">
            <a:off x="3324152" y="381821"/>
            <a:ext cx="11639697" cy="4933804"/>
          </a:xfrm>
          <a:custGeom>
            <a:avLst/>
            <a:gdLst/>
            <a:ahLst/>
            <a:cxnLst/>
            <a:rect r="r" b="b" t="t" l="l"/>
            <a:pathLst>
              <a:path h="4933804" w="11639697">
                <a:moveTo>
                  <a:pt x="0" y="0"/>
                </a:moveTo>
                <a:lnTo>
                  <a:pt x="11639696" y="0"/>
                </a:lnTo>
                <a:lnTo>
                  <a:pt x="11639696" y="4933804"/>
                </a:lnTo>
                <a:lnTo>
                  <a:pt x="0" y="4933804"/>
                </a:lnTo>
                <a:lnTo>
                  <a:pt x="0" y="0"/>
                </a:lnTo>
                <a:close/>
              </a:path>
            </a:pathLst>
          </a:custGeom>
          <a:blipFill>
            <a:blip r:embed="rId11"/>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398316" y="4398316"/>
            <a:ext cx="10287000" cy="1490367"/>
            <a:chOff x="0" y="0"/>
            <a:chExt cx="13716000" cy="1987156"/>
          </a:xfrm>
        </p:grpSpPr>
        <p:grpSp>
          <p:nvGrpSpPr>
            <p:cNvPr name="Group 3" id="3"/>
            <p:cNvGrpSpPr/>
            <p:nvPr/>
          </p:nvGrpSpPr>
          <p:grpSpPr>
            <a:xfrm rot="0">
              <a:off x="4914141" y="0"/>
              <a:ext cx="1027069" cy="1027069"/>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93838"/>
              </a:solidFill>
            </p:spPr>
          </p:sp>
        </p:grpSp>
        <p:sp>
          <p:nvSpPr>
            <p:cNvPr name="AutoShape 5" id="5"/>
            <p:cNvSpPr/>
            <p:nvPr/>
          </p:nvSpPr>
          <p:spPr>
            <a:xfrm rot="0">
              <a:off x="7222257" y="174635"/>
              <a:ext cx="4679334" cy="1812521"/>
            </a:xfrm>
            <a:prstGeom prst="rect">
              <a:avLst/>
            </a:prstGeom>
            <a:solidFill>
              <a:srgbClr val="E8BF68"/>
            </a:solidFill>
          </p:spPr>
        </p:sp>
        <p:sp>
          <p:nvSpPr>
            <p:cNvPr name="Freeform 6" id="6"/>
            <p:cNvSpPr/>
            <p:nvPr/>
          </p:nvSpPr>
          <p:spPr>
            <a:xfrm flipH="true" flipV="true" rot="0">
              <a:off x="11893539" y="174635"/>
              <a:ext cx="1822461" cy="1812521"/>
            </a:xfrm>
            <a:custGeom>
              <a:avLst/>
              <a:gdLst/>
              <a:ahLst/>
              <a:cxnLst/>
              <a:rect r="r" b="b" t="t" l="l"/>
              <a:pathLst>
                <a:path h="1812521" w="1822461">
                  <a:moveTo>
                    <a:pt x="1822461" y="1812521"/>
                  </a:moveTo>
                  <a:lnTo>
                    <a:pt x="0" y="1812521"/>
                  </a:lnTo>
                  <a:lnTo>
                    <a:pt x="0" y="0"/>
                  </a:lnTo>
                  <a:lnTo>
                    <a:pt x="1822461" y="0"/>
                  </a:lnTo>
                  <a:lnTo>
                    <a:pt x="1822461" y="18125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802634" y="174635"/>
              <a:ext cx="3625041" cy="1812521"/>
            </a:xfrm>
            <a:custGeom>
              <a:avLst/>
              <a:gdLst/>
              <a:ahLst/>
              <a:cxnLst/>
              <a:rect r="r" b="b" t="t" l="l"/>
              <a:pathLst>
                <a:path h="1812521" w="3625041">
                  <a:moveTo>
                    <a:pt x="0" y="1812521"/>
                  </a:moveTo>
                  <a:lnTo>
                    <a:pt x="3625042" y="1812521"/>
                  </a:lnTo>
                  <a:lnTo>
                    <a:pt x="3625042" y="0"/>
                  </a:lnTo>
                  <a:lnTo>
                    <a:pt x="0" y="0"/>
                  </a:lnTo>
                  <a:lnTo>
                    <a:pt x="0" y="181252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0" y="184522"/>
              <a:ext cx="1802634" cy="1802634"/>
            </a:xfrm>
            <a:custGeom>
              <a:avLst/>
              <a:gdLst/>
              <a:ahLst/>
              <a:cxnLst/>
              <a:rect r="r" b="b" t="t" l="l"/>
              <a:pathLst>
                <a:path h="1802634" w="1802634">
                  <a:moveTo>
                    <a:pt x="0" y="0"/>
                  </a:moveTo>
                  <a:lnTo>
                    <a:pt x="1802634" y="0"/>
                  </a:lnTo>
                  <a:lnTo>
                    <a:pt x="1802634" y="1802634"/>
                  </a:lnTo>
                  <a:lnTo>
                    <a:pt x="0" y="18026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5419623" y="174635"/>
              <a:ext cx="1812521" cy="1812521"/>
            </a:xfrm>
            <a:custGeom>
              <a:avLst/>
              <a:gdLst/>
              <a:ahLst/>
              <a:cxnLst/>
              <a:rect r="r" b="b" t="t" l="l"/>
              <a:pathLst>
                <a:path h="1812521" w="1812521">
                  <a:moveTo>
                    <a:pt x="0" y="0"/>
                  </a:moveTo>
                  <a:lnTo>
                    <a:pt x="1812521" y="0"/>
                  </a:lnTo>
                  <a:lnTo>
                    <a:pt x="1812521" y="1812521"/>
                  </a:lnTo>
                  <a:lnTo>
                    <a:pt x="0" y="18125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0" id="10"/>
          <p:cNvGrpSpPr/>
          <p:nvPr/>
        </p:nvGrpSpPr>
        <p:grpSpPr>
          <a:xfrm rot="0">
            <a:off x="15701987" y="2848723"/>
            <a:ext cx="1780470" cy="5684308"/>
            <a:chOff x="0" y="0"/>
            <a:chExt cx="2373960" cy="7579077"/>
          </a:xfrm>
        </p:grpSpPr>
        <p:sp>
          <p:nvSpPr>
            <p:cNvPr name="AutoShape 11" id="11"/>
            <p:cNvSpPr/>
            <p:nvPr/>
          </p:nvSpPr>
          <p:spPr>
            <a:xfrm>
              <a:off x="0" y="63500"/>
              <a:ext cx="2373960" cy="0"/>
            </a:xfrm>
            <a:prstGeom prst="line">
              <a:avLst/>
            </a:prstGeom>
            <a:ln cap="flat" w="127000">
              <a:solidFill>
                <a:srgbClr val="000000"/>
              </a:solidFill>
              <a:prstDash val="solid"/>
              <a:headEnd type="none" len="sm" w="sm"/>
              <a:tailEnd type="arrow" len="sm" w="med"/>
            </a:ln>
          </p:spPr>
        </p:sp>
        <p:sp>
          <p:nvSpPr>
            <p:cNvPr name="AutoShape 12" id="12"/>
            <p:cNvSpPr/>
            <p:nvPr/>
          </p:nvSpPr>
          <p:spPr>
            <a:xfrm>
              <a:off x="0" y="7515577"/>
              <a:ext cx="2373960" cy="0"/>
            </a:xfrm>
            <a:prstGeom prst="line">
              <a:avLst/>
            </a:prstGeom>
            <a:ln cap="flat" w="127000">
              <a:solidFill>
                <a:srgbClr val="000000"/>
              </a:solidFill>
              <a:prstDash val="solid"/>
              <a:headEnd type="none" len="sm" w="sm"/>
              <a:tailEnd type="arrow" len="sm" w="med"/>
            </a:ln>
          </p:spPr>
        </p:sp>
      </p:grpSp>
      <p:sp>
        <p:nvSpPr>
          <p:cNvPr name="Freeform 13" id="13"/>
          <p:cNvSpPr/>
          <p:nvPr/>
        </p:nvSpPr>
        <p:spPr>
          <a:xfrm flipH="false" flipV="false" rot="0">
            <a:off x="3100995" y="201004"/>
            <a:ext cx="11651077" cy="4942496"/>
          </a:xfrm>
          <a:custGeom>
            <a:avLst/>
            <a:gdLst/>
            <a:ahLst/>
            <a:cxnLst/>
            <a:rect r="r" b="b" t="t" l="l"/>
            <a:pathLst>
              <a:path h="4942496" w="11651077">
                <a:moveTo>
                  <a:pt x="0" y="0"/>
                </a:moveTo>
                <a:lnTo>
                  <a:pt x="11651077" y="0"/>
                </a:lnTo>
                <a:lnTo>
                  <a:pt x="11651077" y="4942496"/>
                </a:lnTo>
                <a:lnTo>
                  <a:pt x="0" y="4942496"/>
                </a:lnTo>
                <a:lnTo>
                  <a:pt x="0" y="0"/>
                </a:lnTo>
                <a:close/>
              </a:path>
            </a:pathLst>
          </a:custGeom>
          <a:blipFill>
            <a:blip r:embed="rId10"/>
            <a:stretch>
              <a:fillRect l="0" t="0" r="0" b="0"/>
            </a:stretch>
          </a:blipFill>
        </p:spPr>
      </p:sp>
      <p:sp>
        <p:nvSpPr>
          <p:cNvPr name="Freeform 14" id="14"/>
          <p:cNvSpPr/>
          <p:nvPr/>
        </p:nvSpPr>
        <p:spPr>
          <a:xfrm flipH="false" flipV="false" rot="0">
            <a:off x="3077702" y="5143500"/>
            <a:ext cx="11651077" cy="4955202"/>
          </a:xfrm>
          <a:custGeom>
            <a:avLst/>
            <a:gdLst/>
            <a:ahLst/>
            <a:cxnLst/>
            <a:rect r="r" b="b" t="t" l="l"/>
            <a:pathLst>
              <a:path h="4955202" w="11651077">
                <a:moveTo>
                  <a:pt x="0" y="0"/>
                </a:moveTo>
                <a:lnTo>
                  <a:pt x="11651077" y="0"/>
                </a:lnTo>
                <a:lnTo>
                  <a:pt x="11651077" y="4955202"/>
                </a:lnTo>
                <a:lnTo>
                  <a:pt x="0" y="4955202"/>
                </a:lnTo>
                <a:lnTo>
                  <a:pt x="0" y="0"/>
                </a:lnTo>
                <a:close/>
              </a:path>
            </a:pathLst>
          </a:custGeom>
          <a:blipFill>
            <a:blip r:embed="rId11"/>
            <a:stretch>
              <a:fillRect l="0" t="0" r="0" b="0"/>
            </a:stretch>
          </a:blipFill>
        </p:spPr>
      </p:sp>
      <p:sp>
        <p:nvSpPr>
          <p:cNvPr name="TextBox 15" id="15"/>
          <p:cNvSpPr txBox="true"/>
          <p:nvPr/>
        </p:nvSpPr>
        <p:spPr>
          <a:xfrm rot="0">
            <a:off x="15454877" y="4200285"/>
            <a:ext cx="2274689" cy="1829281"/>
          </a:xfrm>
          <a:prstGeom prst="rect">
            <a:avLst/>
          </a:prstGeom>
        </p:spPr>
        <p:txBody>
          <a:bodyPr anchor="t" rtlCol="false" tIns="0" lIns="0" bIns="0" rIns="0">
            <a:spAutoFit/>
          </a:bodyPr>
          <a:lstStyle/>
          <a:p>
            <a:pPr algn="ctr">
              <a:lnSpc>
                <a:spcPts val="4593"/>
              </a:lnSpc>
            </a:pPr>
            <a:r>
              <a:rPr lang="en-US" sz="3281">
                <a:solidFill>
                  <a:srgbClr val="000000"/>
                </a:solidFill>
                <a:latin typeface="Source Sans Pro"/>
              </a:rPr>
              <a:t>50,000 titles</a:t>
            </a:r>
          </a:p>
          <a:p>
            <a:pPr algn="ctr">
              <a:lnSpc>
                <a:spcPts val="6273"/>
              </a:lnSpc>
            </a:pPr>
            <a:r>
              <a:rPr lang="en-US" sz="4481">
                <a:solidFill>
                  <a:srgbClr val="000000"/>
                </a:solidFill>
                <a:latin typeface="Source Sans Pro"/>
              </a:rPr>
              <a:t>= 0.4%</a:t>
            </a:r>
          </a:p>
          <a:p>
            <a:pPr algn="ctr">
              <a:lnSpc>
                <a:spcPts val="3753"/>
              </a:lnSpc>
            </a:pPr>
            <a:r>
              <a:rPr lang="en-US" sz="2681">
                <a:solidFill>
                  <a:srgbClr val="000000"/>
                </a:solidFill>
                <a:latin typeface="Source Sans Pro"/>
              </a:rPr>
              <a:t>of all EAST titles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398316" y="4398316"/>
            <a:ext cx="10287000" cy="1490367"/>
            <a:chOff x="0" y="0"/>
            <a:chExt cx="13716000" cy="1987156"/>
          </a:xfrm>
        </p:grpSpPr>
        <p:grpSp>
          <p:nvGrpSpPr>
            <p:cNvPr name="Group 3" id="3"/>
            <p:cNvGrpSpPr/>
            <p:nvPr/>
          </p:nvGrpSpPr>
          <p:grpSpPr>
            <a:xfrm rot="0">
              <a:off x="4914141" y="0"/>
              <a:ext cx="1027069" cy="1027069"/>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93838"/>
              </a:solidFill>
            </p:spPr>
          </p:sp>
        </p:grpSp>
        <p:sp>
          <p:nvSpPr>
            <p:cNvPr name="AutoShape 5" id="5"/>
            <p:cNvSpPr/>
            <p:nvPr/>
          </p:nvSpPr>
          <p:spPr>
            <a:xfrm rot="0">
              <a:off x="7222257" y="174635"/>
              <a:ext cx="4679334" cy="1812521"/>
            </a:xfrm>
            <a:prstGeom prst="rect">
              <a:avLst/>
            </a:prstGeom>
            <a:solidFill>
              <a:srgbClr val="E8BF68"/>
            </a:solidFill>
          </p:spPr>
        </p:sp>
        <p:sp>
          <p:nvSpPr>
            <p:cNvPr name="Freeform 6" id="6"/>
            <p:cNvSpPr/>
            <p:nvPr/>
          </p:nvSpPr>
          <p:spPr>
            <a:xfrm flipH="true" flipV="true" rot="0">
              <a:off x="11893539" y="174635"/>
              <a:ext cx="1822461" cy="1812521"/>
            </a:xfrm>
            <a:custGeom>
              <a:avLst/>
              <a:gdLst/>
              <a:ahLst/>
              <a:cxnLst/>
              <a:rect r="r" b="b" t="t" l="l"/>
              <a:pathLst>
                <a:path h="1812521" w="1822461">
                  <a:moveTo>
                    <a:pt x="1822461" y="1812521"/>
                  </a:moveTo>
                  <a:lnTo>
                    <a:pt x="0" y="1812521"/>
                  </a:lnTo>
                  <a:lnTo>
                    <a:pt x="0" y="0"/>
                  </a:lnTo>
                  <a:lnTo>
                    <a:pt x="1822461" y="0"/>
                  </a:lnTo>
                  <a:lnTo>
                    <a:pt x="1822461" y="1812521"/>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1802634" y="174635"/>
              <a:ext cx="3625041" cy="1812521"/>
            </a:xfrm>
            <a:custGeom>
              <a:avLst/>
              <a:gdLst/>
              <a:ahLst/>
              <a:cxnLst/>
              <a:rect r="r" b="b" t="t" l="l"/>
              <a:pathLst>
                <a:path h="1812521" w="3625041">
                  <a:moveTo>
                    <a:pt x="0" y="1812521"/>
                  </a:moveTo>
                  <a:lnTo>
                    <a:pt x="3625042" y="1812521"/>
                  </a:lnTo>
                  <a:lnTo>
                    <a:pt x="3625042" y="0"/>
                  </a:lnTo>
                  <a:lnTo>
                    <a:pt x="0" y="0"/>
                  </a:lnTo>
                  <a:lnTo>
                    <a:pt x="0" y="1812521"/>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5400000">
              <a:off x="0" y="184522"/>
              <a:ext cx="1802634" cy="1802634"/>
            </a:xfrm>
            <a:custGeom>
              <a:avLst/>
              <a:gdLst/>
              <a:ahLst/>
              <a:cxnLst/>
              <a:rect r="r" b="b" t="t" l="l"/>
              <a:pathLst>
                <a:path h="1802634" w="1802634">
                  <a:moveTo>
                    <a:pt x="0" y="0"/>
                  </a:moveTo>
                  <a:lnTo>
                    <a:pt x="1802634" y="0"/>
                  </a:lnTo>
                  <a:lnTo>
                    <a:pt x="1802634" y="1802634"/>
                  </a:lnTo>
                  <a:lnTo>
                    <a:pt x="0" y="18026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5419623" y="174635"/>
              <a:ext cx="1812521" cy="1812521"/>
            </a:xfrm>
            <a:custGeom>
              <a:avLst/>
              <a:gdLst/>
              <a:ahLst/>
              <a:cxnLst/>
              <a:rect r="r" b="b" t="t" l="l"/>
              <a:pathLst>
                <a:path h="1812521" w="1812521">
                  <a:moveTo>
                    <a:pt x="0" y="0"/>
                  </a:moveTo>
                  <a:lnTo>
                    <a:pt x="1812521" y="0"/>
                  </a:lnTo>
                  <a:lnTo>
                    <a:pt x="1812521" y="1812521"/>
                  </a:lnTo>
                  <a:lnTo>
                    <a:pt x="0" y="18125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Freeform 10" id="10"/>
          <p:cNvSpPr/>
          <p:nvPr/>
        </p:nvSpPr>
        <p:spPr>
          <a:xfrm flipH="false" flipV="false" rot="0">
            <a:off x="3455011" y="217576"/>
            <a:ext cx="12204619" cy="5190470"/>
          </a:xfrm>
          <a:custGeom>
            <a:avLst/>
            <a:gdLst/>
            <a:ahLst/>
            <a:cxnLst/>
            <a:rect r="r" b="b" t="t" l="l"/>
            <a:pathLst>
              <a:path h="5190470" w="12204619">
                <a:moveTo>
                  <a:pt x="0" y="0"/>
                </a:moveTo>
                <a:lnTo>
                  <a:pt x="12204619" y="0"/>
                </a:lnTo>
                <a:lnTo>
                  <a:pt x="12204619" y="5190470"/>
                </a:lnTo>
                <a:lnTo>
                  <a:pt x="0" y="5190470"/>
                </a:lnTo>
                <a:lnTo>
                  <a:pt x="0" y="0"/>
                </a:lnTo>
                <a:close/>
              </a:path>
            </a:pathLst>
          </a:custGeom>
          <a:blipFill>
            <a:blip r:embed="rId10"/>
            <a:stretch>
              <a:fillRect l="0" t="0" r="0" b="0"/>
            </a:stretch>
          </a:blipFill>
        </p:spPr>
      </p:sp>
      <p:sp>
        <p:nvSpPr>
          <p:cNvPr name="Freeform 11" id="11"/>
          <p:cNvSpPr/>
          <p:nvPr/>
        </p:nvSpPr>
        <p:spPr>
          <a:xfrm flipH="false" flipV="false" rot="0">
            <a:off x="3577484" y="5563611"/>
            <a:ext cx="11133031" cy="4546068"/>
          </a:xfrm>
          <a:custGeom>
            <a:avLst/>
            <a:gdLst/>
            <a:ahLst/>
            <a:cxnLst/>
            <a:rect r="r" b="b" t="t" l="l"/>
            <a:pathLst>
              <a:path h="4546068" w="11133031">
                <a:moveTo>
                  <a:pt x="0" y="0"/>
                </a:moveTo>
                <a:lnTo>
                  <a:pt x="11133032" y="0"/>
                </a:lnTo>
                <a:lnTo>
                  <a:pt x="11133032" y="4546068"/>
                </a:lnTo>
                <a:lnTo>
                  <a:pt x="0" y="4546068"/>
                </a:lnTo>
                <a:lnTo>
                  <a:pt x="0" y="0"/>
                </a:lnTo>
                <a:close/>
              </a:path>
            </a:pathLst>
          </a:custGeom>
          <a:blipFill>
            <a:blip r:embed="rId11"/>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39503" y="428625"/>
            <a:ext cx="14509961" cy="1344549"/>
          </a:xfrm>
          <a:prstGeom prst="rect">
            <a:avLst/>
          </a:prstGeom>
        </p:spPr>
        <p:txBody>
          <a:bodyPr anchor="t" rtlCol="false" tIns="0" lIns="0" bIns="0" rIns="0">
            <a:spAutoFit/>
          </a:bodyPr>
          <a:lstStyle/>
          <a:p>
            <a:pPr algn="l" marL="0" indent="0" lvl="1">
              <a:lnSpc>
                <a:spcPts val="10668"/>
              </a:lnSpc>
            </a:pPr>
            <a:r>
              <a:rPr lang="en-US" sz="8400">
                <a:solidFill>
                  <a:srgbClr val="393838"/>
                </a:solidFill>
                <a:latin typeface="Garet"/>
              </a:rPr>
              <a:t>A broader perspective</a:t>
            </a:r>
          </a:p>
        </p:txBody>
      </p:sp>
      <p:sp>
        <p:nvSpPr>
          <p:cNvPr name="TextBox 3" id="3"/>
          <p:cNvSpPr txBox="true"/>
          <p:nvPr/>
        </p:nvSpPr>
        <p:spPr>
          <a:xfrm rot="0">
            <a:off x="1294292" y="3931498"/>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sp>
        <p:nvSpPr>
          <p:cNvPr name="TextBox 4" id="4"/>
          <p:cNvSpPr txBox="true"/>
          <p:nvPr/>
        </p:nvSpPr>
        <p:spPr>
          <a:xfrm rot="0">
            <a:off x="1151619" y="1236425"/>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grpSp>
        <p:nvGrpSpPr>
          <p:cNvPr name="Group 5" id="5"/>
          <p:cNvGrpSpPr/>
          <p:nvPr/>
        </p:nvGrpSpPr>
        <p:grpSpPr>
          <a:xfrm rot="5400000">
            <a:off x="-4398316" y="4398316"/>
            <a:ext cx="10287000" cy="1490367"/>
            <a:chOff x="0" y="0"/>
            <a:chExt cx="13716000" cy="1987156"/>
          </a:xfrm>
        </p:grpSpPr>
        <p:grpSp>
          <p:nvGrpSpPr>
            <p:cNvPr name="Group 6" id="6"/>
            <p:cNvGrpSpPr/>
            <p:nvPr/>
          </p:nvGrpSpPr>
          <p:grpSpPr>
            <a:xfrm rot="0">
              <a:off x="4914141" y="0"/>
              <a:ext cx="1027069" cy="1027069"/>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93838"/>
              </a:solidFill>
            </p:spPr>
          </p:sp>
        </p:grpSp>
        <p:sp>
          <p:nvSpPr>
            <p:cNvPr name="AutoShape 8" id="8"/>
            <p:cNvSpPr/>
            <p:nvPr/>
          </p:nvSpPr>
          <p:spPr>
            <a:xfrm rot="0">
              <a:off x="7222257" y="174635"/>
              <a:ext cx="4679334" cy="1812521"/>
            </a:xfrm>
            <a:prstGeom prst="rect">
              <a:avLst/>
            </a:prstGeom>
            <a:solidFill>
              <a:srgbClr val="E8BF68"/>
            </a:solidFill>
          </p:spPr>
        </p:sp>
        <p:sp>
          <p:nvSpPr>
            <p:cNvPr name="Freeform 9" id="9"/>
            <p:cNvSpPr/>
            <p:nvPr/>
          </p:nvSpPr>
          <p:spPr>
            <a:xfrm flipH="true" flipV="true" rot="0">
              <a:off x="11893539" y="174635"/>
              <a:ext cx="1822461" cy="1812521"/>
            </a:xfrm>
            <a:custGeom>
              <a:avLst/>
              <a:gdLst/>
              <a:ahLst/>
              <a:cxnLst/>
              <a:rect r="r" b="b" t="t" l="l"/>
              <a:pathLst>
                <a:path h="1812521" w="1822461">
                  <a:moveTo>
                    <a:pt x="1822461" y="1812521"/>
                  </a:moveTo>
                  <a:lnTo>
                    <a:pt x="0" y="1812521"/>
                  </a:lnTo>
                  <a:lnTo>
                    <a:pt x="0" y="0"/>
                  </a:lnTo>
                  <a:lnTo>
                    <a:pt x="1822461" y="0"/>
                  </a:lnTo>
                  <a:lnTo>
                    <a:pt x="1822461" y="1812521"/>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true" rot="0">
              <a:off x="1802634" y="174635"/>
              <a:ext cx="3625041" cy="1812521"/>
            </a:xfrm>
            <a:custGeom>
              <a:avLst/>
              <a:gdLst/>
              <a:ahLst/>
              <a:cxnLst/>
              <a:rect r="r" b="b" t="t" l="l"/>
              <a:pathLst>
                <a:path h="1812521" w="3625041">
                  <a:moveTo>
                    <a:pt x="0" y="1812521"/>
                  </a:moveTo>
                  <a:lnTo>
                    <a:pt x="3625042" y="1812521"/>
                  </a:lnTo>
                  <a:lnTo>
                    <a:pt x="3625042" y="0"/>
                  </a:lnTo>
                  <a:lnTo>
                    <a:pt x="0" y="0"/>
                  </a:lnTo>
                  <a:lnTo>
                    <a:pt x="0" y="1812521"/>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5400000">
              <a:off x="0" y="184522"/>
              <a:ext cx="1802634" cy="1802634"/>
            </a:xfrm>
            <a:custGeom>
              <a:avLst/>
              <a:gdLst/>
              <a:ahLst/>
              <a:cxnLst/>
              <a:rect r="r" b="b" t="t" l="l"/>
              <a:pathLst>
                <a:path h="1802634" w="1802634">
                  <a:moveTo>
                    <a:pt x="0" y="0"/>
                  </a:moveTo>
                  <a:lnTo>
                    <a:pt x="1802634" y="0"/>
                  </a:lnTo>
                  <a:lnTo>
                    <a:pt x="1802634" y="1802634"/>
                  </a:lnTo>
                  <a:lnTo>
                    <a:pt x="0" y="18026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5419623" y="174635"/>
              <a:ext cx="1812521" cy="1812521"/>
            </a:xfrm>
            <a:custGeom>
              <a:avLst/>
              <a:gdLst/>
              <a:ahLst/>
              <a:cxnLst/>
              <a:rect r="r" b="b" t="t" l="l"/>
              <a:pathLst>
                <a:path h="1812521" w="1812521">
                  <a:moveTo>
                    <a:pt x="0" y="0"/>
                  </a:moveTo>
                  <a:lnTo>
                    <a:pt x="1812521" y="0"/>
                  </a:lnTo>
                  <a:lnTo>
                    <a:pt x="1812521" y="1812521"/>
                  </a:lnTo>
                  <a:lnTo>
                    <a:pt x="0" y="181252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sp>
        <p:nvSpPr>
          <p:cNvPr name="TextBox 13" id="13"/>
          <p:cNvSpPr txBox="true"/>
          <p:nvPr/>
        </p:nvSpPr>
        <p:spPr>
          <a:xfrm rot="0">
            <a:off x="1424224" y="2310891"/>
            <a:ext cx="16228570" cy="5286548"/>
          </a:xfrm>
          <a:prstGeom prst="rect">
            <a:avLst/>
          </a:prstGeom>
        </p:spPr>
        <p:txBody>
          <a:bodyPr anchor="t" rtlCol="false" tIns="0" lIns="0" bIns="0" rIns="0">
            <a:spAutoFit/>
          </a:bodyPr>
          <a:lstStyle/>
          <a:p>
            <a:pPr algn="l" marL="721501" indent="-360750" lvl="1">
              <a:lnSpc>
                <a:spcPts val="4678"/>
              </a:lnSpc>
              <a:buFont typeface="Arial"/>
              <a:buChar char="•"/>
            </a:pPr>
            <a:r>
              <a:rPr lang="en-US" sz="3341">
                <a:solidFill>
                  <a:srgbClr val="000000"/>
                </a:solidFill>
                <a:latin typeface="Source Sans Pro"/>
              </a:rPr>
              <a:t>What can our shared print communities do to make </a:t>
            </a:r>
            <a:r>
              <a:rPr lang="en-US" sz="3341">
                <a:solidFill>
                  <a:srgbClr val="000000"/>
                </a:solidFill>
                <a:latin typeface="Source Sans Pro Bold Italics"/>
              </a:rPr>
              <a:t>all</a:t>
            </a:r>
            <a:r>
              <a:rPr lang="en-US" sz="3341">
                <a:solidFill>
                  <a:srgbClr val="000000"/>
                </a:solidFill>
                <a:latin typeface="Source Sans Pro"/>
              </a:rPr>
              <a:t> of the books about historically marginalized communities available to MSIs specifically and to researchers everywhere? </a:t>
            </a:r>
          </a:p>
          <a:p>
            <a:pPr algn="l" marL="1443001" indent="-481000" lvl="2">
              <a:lnSpc>
                <a:spcPts val="4678"/>
              </a:lnSpc>
              <a:buFont typeface="Arial"/>
              <a:buChar char="⚬"/>
            </a:pPr>
            <a:r>
              <a:rPr lang="en-US" sz="3341">
                <a:solidFill>
                  <a:srgbClr val="000000"/>
                </a:solidFill>
                <a:latin typeface="Source Sans Pro"/>
              </a:rPr>
              <a:t>Some Possibilities</a:t>
            </a:r>
          </a:p>
          <a:p>
            <a:pPr algn="l" marL="2164502" indent="-541125" lvl="3">
              <a:lnSpc>
                <a:spcPts val="4678"/>
              </a:lnSpc>
              <a:buFont typeface="Arial"/>
              <a:buChar char="￭"/>
            </a:pPr>
            <a:r>
              <a:rPr lang="en-US" sz="3341">
                <a:solidFill>
                  <a:srgbClr val="000000"/>
                </a:solidFill>
                <a:latin typeface="Source Sans Pro"/>
              </a:rPr>
              <a:t>Cultivate &amp; share lists for voluntary commitments</a:t>
            </a:r>
          </a:p>
          <a:p>
            <a:pPr algn="l" marL="2164502" indent="-541125" lvl="3">
              <a:lnSpc>
                <a:spcPts val="4678"/>
              </a:lnSpc>
              <a:buFont typeface="Arial"/>
              <a:buChar char="￭"/>
            </a:pPr>
            <a:r>
              <a:rPr lang="en-US" sz="3341">
                <a:solidFill>
                  <a:srgbClr val="000000"/>
                </a:solidFill>
                <a:latin typeface="Source Sans Pro"/>
              </a:rPr>
              <a:t>Ensure</a:t>
            </a:r>
            <a:r>
              <a:rPr lang="en-US" sz="3341">
                <a:solidFill>
                  <a:srgbClr val="000000"/>
                </a:solidFill>
                <a:latin typeface="Source Sans Pro"/>
              </a:rPr>
              <a:t> 100% retention of these titles</a:t>
            </a:r>
          </a:p>
          <a:p>
            <a:pPr algn="l" marL="2164502" indent="-541125" lvl="3">
              <a:lnSpc>
                <a:spcPts val="4678"/>
              </a:lnSpc>
              <a:buFont typeface="Arial"/>
              <a:buChar char="￭"/>
            </a:pPr>
            <a:r>
              <a:rPr lang="en-US" sz="3341">
                <a:solidFill>
                  <a:srgbClr val="000000"/>
                </a:solidFill>
                <a:latin typeface="Source Sans Pro"/>
              </a:rPr>
              <a:t>Consider retaining more (or even all?!?) copies</a:t>
            </a:r>
          </a:p>
          <a:p>
            <a:pPr algn="l" marL="2164502" indent="-541125" lvl="3">
              <a:lnSpc>
                <a:spcPts val="4678"/>
              </a:lnSpc>
              <a:buFont typeface="Arial"/>
              <a:buChar char="￭"/>
            </a:pPr>
            <a:r>
              <a:rPr lang="en-US" sz="3341">
                <a:solidFill>
                  <a:srgbClr val="000000"/>
                </a:solidFill>
                <a:latin typeface="Source Sans Pro"/>
              </a:rPr>
              <a:t>Focus on lending and access  </a:t>
            </a:r>
          </a:p>
          <a:p>
            <a:pPr algn="l" marL="2164502" indent="-541125" lvl="3">
              <a:lnSpc>
                <a:spcPts val="4678"/>
              </a:lnSpc>
              <a:buFont typeface="Arial"/>
              <a:buChar char="￭"/>
            </a:pPr>
            <a:r>
              <a:rPr lang="en-US" sz="3341">
                <a:solidFill>
                  <a:srgbClr val="000000"/>
                </a:solidFill>
                <a:latin typeface="Source Sans Pro"/>
              </a:rPr>
              <a:t>Recruit libraries that own missing ‘about HMC’ titles </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1028700" y="1028700"/>
            <a:ext cx="5520877" cy="4114800"/>
          </a:xfrm>
          <a:prstGeom prst="rect">
            <a:avLst/>
          </a:prstGeom>
          <a:solidFill>
            <a:srgbClr val="393838"/>
          </a:solidFill>
        </p:spPr>
      </p:sp>
      <p:sp>
        <p:nvSpPr>
          <p:cNvPr name="AutoShape 3" id="3"/>
          <p:cNvSpPr/>
          <p:nvPr/>
        </p:nvSpPr>
        <p:spPr>
          <a:xfrm rot="0">
            <a:off x="1028700" y="5133975"/>
            <a:ext cx="5520877" cy="4114800"/>
          </a:xfrm>
          <a:prstGeom prst="rect">
            <a:avLst/>
          </a:prstGeom>
          <a:solidFill>
            <a:srgbClr val="D1D3D4"/>
          </a:solidFill>
        </p:spPr>
      </p:sp>
      <p:grpSp>
        <p:nvGrpSpPr>
          <p:cNvPr name="Group 4" id="4"/>
          <p:cNvGrpSpPr/>
          <p:nvPr/>
        </p:nvGrpSpPr>
        <p:grpSpPr>
          <a:xfrm rot="0">
            <a:off x="1499979" y="3880989"/>
            <a:ext cx="4578319" cy="4578319"/>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1BC41"/>
            </a:solidFill>
          </p:spPr>
        </p:sp>
      </p:grpSp>
      <p:grpSp>
        <p:nvGrpSpPr>
          <p:cNvPr name="Group 6" id="6"/>
          <p:cNvGrpSpPr>
            <a:grpSpLocks noChangeAspect="true"/>
          </p:cNvGrpSpPr>
          <p:nvPr/>
        </p:nvGrpSpPr>
        <p:grpSpPr>
          <a:xfrm rot="0">
            <a:off x="1499979" y="1827692"/>
            <a:ext cx="4578319" cy="4578301"/>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ED0D1"/>
            </a:solidFill>
            <a:ln w="12700">
              <a:solidFill>
                <a:srgbClr val="000000"/>
              </a:solidFill>
            </a:ln>
          </p:spPr>
        </p:sp>
      </p:grpSp>
      <p:sp>
        <p:nvSpPr>
          <p:cNvPr name="TextBox 8" id="8"/>
          <p:cNvSpPr txBox="true"/>
          <p:nvPr/>
        </p:nvSpPr>
        <p:spPr>
          <a:xfrm rot="0">
            <a:off x="1499979" y="3677663"/>
            <a:ext cx="4578319" cy="721906"/>
          </a:xfrm>
          <a:prstGeom prst="rect">
            <a:avLst/>
          </a:prstGeom>
        </p:spPr>
        <p:txBody>
          <a:bodyPr anchor="t" rtlCol="false" tIns="0" lIns="0" bIns="0" rIns="0">
            <a:spAutoFit/>
          </a:bodyPr>
          <a:lstStyle/>
          <a:p>
            <a:pPr algn="ctr">
              <a:lnSpc>
                <a:spcPts val="5880"/>
              </a:lnSpc>
            </a:pPr>
            <a:r>
              <a:rPr lang="en-US" sz="4200">
                <a:solidFill>
                  <a:srgbClr val="393838"/>
                </a:solidFill>
                <a:latin typeface="League Spartan"/>
              </a:rPr>
              <a:t>Goal 3</a:t>
            </a:r>
          </a:p>
        </p:txBody>
      </p:sp>
      <p:sp>
        <p:nvSpPr>
          <p:cNvPr name="TextBox 9" id="9"/>
          <p:cNvSpPr txBox="true"/>
          <p:nvPr/>
        </p:nvSpPr>
        <p:spPr>
          <a:xfrm rot="0">
            <a:off x="1499979" y="4485294"/>
            <a:ext cx="4578319" cy="511735"/>
          </a:xfrm>
          <a:prstGeom prst="rect">
            <a:avLst/>
          </a:prstGeom>
        </p:spPr>
        <p:txBody>
          <a:bodyPr anchor="t" rtlCol="false" tIns="0" lIns="0" bIns="0" rIns="0">
            <a:spAutoFit/>
          </a:bodyPr>
          <a:lstStyle/>
          <a:p>
            <a:pPr algn="ctr">
              <a:lnSpc>
                <a:spcPts val="4339"/>
              </a:lnSpc>
            </a:pPr>
            <a:r>
              <a:rPr lang="en-US" sz="3099">
                <a:solidFill>
                  <a:srgbClr val="393838"/>
                </a:solidFill>
                <a:latin typeface="Canva Sans"/>
              </a:rPr>
              <a:t>Update</a:t>
            </a:r>
          </a:p>
        </p:txBody>
      </p:sp>
      <p:sp>
        <p:nvSpPr>
          <p:cNvPr name="TextBox 10" id="10"/>
          <p:cNvSpPr txBox="true"/>
          <p:nvPr/>
        </p:nvSpPr>
        <p:spPr>
          <a:xfrm rot="0">
            <a:off x="6778417" y="396639"/>
            <a:ext cx="11321012" cy="9585155"/>
          </a:xfrm>
          <a:prstGeom prst="rect">
            <a:avLst/>
          </a:prstGeom>
        </p:spPr>
        <p:txBody>
          <a:bodyPr anchor="t" rtlCol="false" tIns="0" lIns="0" bIns="0" rIns="0">
            <a:spAutoFit/>
          </a:bodyPr>
          <a:lstStyle/>
          <a:p>
            <a:pPr algn="l">
              <a:lnSpc>
                <a:spcPts val="4060"/>
              </a:lnSpc>
            </a:pPr>
            <a:r>
              <a:rPr lang="en-US" sz="2900">
                <a:solidFill>
                  <a:srgbClr val="393838"/>
                </a:solidFill>
                <a:latin typeface="Canva Sans"/>
              </a:rPr>
              <a:t>Support Future DEI Focused Shared Print Initiatives through Project Dissemination. The findings of the Planning Grant will be shared broadly within the Shared Print and MSI Library community in order to support future research of collection diversity and to continue progress towards reducing participation gaps in SPP.</a:t>
            </a:r>
          </a:p>
          <a:p>
            <a:pPr algn="l">
              <a:lnSpc>
                <a:spcPts val="4060"/>
              </a:lnSpc>
            </a:pPr>
          </a:p>
          <a:p>
            <a:pPr algn="l">
              <a:lnSpc>
                <a:spcPts val="4060"/>
              </a:lnSpc>
            </a:pPr>
            <a:r>
              <a:rPr lang="en-US" sz="2900">
                <a:solidFill>
                  <a:srgbClr val="393838"/>
                </a:solidFill>
                <a:latin typeface="Canva Sans Bold"/>
              </a:rPr>
              <a:t>Status</a:t>
            </a:r>
            <a:r>
              <a:rPr lang="en-US" sz="2900">
                <a:solidFill>
                  <a:srgbClr val="393838"/>
                </a:solidFill>
                <a:latin typeface="Canva Sans Bold"/>
              </a:rPr>
              <a:t>: </a:t>
            </a:r>
            <a:r>
              <a:rPr lang="en-US" sz="2900">
                <a:solidFill>
                  <a:srgbClr val="393838"/>
                </a:solidFill>
                <a:latin typeface="Canva Sans"/>
              </a:rPr>
              <a:t>In Progress</a:t>
            </a:r>
          </a:p>
          <a:p>
            <a:pPr algn="l">
              <a:lnSpc>
                <a:spcPts val="4060"/>
              </a:lnSpc>
            </a:pPr>
          </a:p>
          <a:p>
            <a:pPr algn="l">
              <a:lnSpc>
                <a:spcPts val="4060"/>
              </a:lnSpc>
            </a:pPr>
            <a:r>
              <a:rPr lang="en-US" sz="2900">
                <a:solidFill>
                  <a:srgbClr val="393838"/>
                </a:solidFill>
                <a:latin typeface="Canva Sans Bold"/>
              </a:rPr>
              <a:t>Challenges</a:t>
            </a:r>
            <a:r>
              <a:rPr lang="en-US" sz="2900">
                <a:solidFill>
                  <a:srgbClr val="393838"/>
                </a:solidFill>
                <a:latin typeface="Canva Sans Bold"/>
              </a:rPr>
              <a:t>:</a:t>
            </a:r>
            <a:r>
              <a:rPr lang="en-US" sz="2900">
                <a:solidFill>
                  <a:srgbClr val="393838"/>
                </a:solidFill>
                <a:latin typeface="Canva Sans"/>
              </a:rPr>
              <a:t> Creating broader impact and planning a next phase. </a:t>
            </a:r>
          </a:p>
          <a:p>
            <a:pPr algn="l">
              <a:lnSpc>
                <a:spcPts val="4060"/>
              </a:lnSpc>
            </a:pPr>
          </a:p>
          <a:p>
            <a:pPr algn="l">
              <a:lnSpc>
                <a:spcPts val="4060"/>
              </a:lnSpc>
            </a:pPr>
            <a:r>
              <a:rPr lang="en-US" sz="2900">
                <a:solidFill>
                  <a:srgbClr val="393838"/>
                </a:solidFill>
                <a:latin typeface="Canva Sans Bold"/>
              </a:rPr>
              <a:t>Final Report and Future Recommendations:</a:t>
            </a:r>
            <a:r>
              <a:rPr lang="en-US" sz="2900">
                <a:solidFill>
                  <a:srgbClr val="393838"/>
                </a:solidFill>
                <a:latin typeface="Canva Sans"/>
              </a:rPr>
              <a:t>  What can our shared print communities do to make all of the books about historically marginalized communities available to MSIs specifically and to researchers everywhere? How can FAST be a system agnostic tool for collection analysis. How to support engagement with and leadership from marginalized communites. </a:t>
            </a:r>
          </a:p>
          <a:p>
            <a:pPr algn="just">
              <a:lnSpc>
                <a:spcPts val="2663"/>
              </a:lnSpc>
            </a:pP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9109020" y="1539323"/>
            <a:ext cx="7322748" cy="685800"/>
          </a:xfrm>
          <a:prstGeom prst="rect">
            <a:avLst/>
          </a:prstGeom>
        </p:spPr>
        <p:txBody>
          <a:bodyPr anchor="t" rtlCol="false" tIns="0" lIns="0" bIns="0" rIns="0">
            <a:spAutoFit/>
          </a:bodyPr>
          <a:lstStyle/>
          <a:p>
            <a:pPr algn="l">
              <a:lnSpc>
                <a:spcPts val="6000"/>
              </a:lnSpc>
            </a:pPr>
            <a:r>
              <a:rPr lang="en-US" sz="3000">
                <a:solidFill>
                  <a:srgbClr val="393838"/>
                </a:solidFill>
                <a:latin typeface="Garet Book"/>
              </a:rPr>
              <a:t>Project importance and status</a:t>
            </a:r>
          </a:p>
        </p:txBody>
      </p:sp>
      <p:grpSp>
        <p:nvGrpSpPr>
          <p:cNvPr name="Group 3" id="3"/>
          <p:cNvGrpSpPr/>
          <p:nvPr/>
        </p:nvGrpSpPr>
        <p:grpSpPr>
          <a:xfrm rot="0">
            <a:off x="7693203" y="1559408"/>
            <a:ext cx="771999" cy="771999"/>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2407F"/>
            </a:solidFill>
          </p:spPr>
        </p:sp>
      </p:grpSp>
      <p:sp>
        <p:nvSpPr>
          <p:cNvPr name="TextBox 5" id="5"/>
          <p:cNvSpPr txBox="true"/>
          <p:nvPr/>
        </p:nvSpPr>
        <p:spPr>
          <a:xfrm rot="0">
            <a:off x="7806597" y="1539451"/>
            <a:ext cx="545211" cy="678561"/>
          </a:xfrm>
          <a:prstGeom prst="rect">
            <a:avLst/>
          </a:prstGeom>
        </p:spPr>
        <p:txBody>
          <a:bodyPr anchor="t" rtlCol="false" tIns="0" lIns="0" bIns="0" rIns="0">
            <a:spAutoFit/>
          </a:bodyPr>
          <a:lstStyle/>
          <a:p>
            <a:pPr algn="ctr">
              <a:lnSpc>
                <a:spcPts val="5652"/>
              </a:lnSpc>
            </a:pPr>
            <a:r>
              <a:rPr lang="en-US" sz="3600">
                <a:solidFill>
                  <a:srgbClr val="FDFDFA"/>
                </a:solidFill>
                <a:latin typeface="Garet"/>
              </a:rPr>
              <a:t>1</a:t>
            </a:r>
          </a:p>
        </p:txBody>
      </p:sp>
      <p:sp>
        <p:nvSpPr>
          <p:cNvPr name="TextBox 6" id="6"/>
          <p:cNvSpPr txBox="true"/>
          <p:nvPr/>
        </p:nvSpPr>
        <p:spPr>
          <a:xfrm rot="0">
            <a:off x="9144000" y="2768048"/>
            <a:ext cx="7322748" cy="685800"/>
          </a:xfrm>
          <a:prstGeom prst="rect">
            <a:avLst/>
          </a:prstGeom>
        </p:spPr>
        <p:txBody>
          <a:bodyPr anchor="t" rtlCol="false" tIns="0" lIns="0" bIns="0" rIns="0">
            <a:spAutoFit/>
          </a:bodyPr>
          <a:lstStyle/>
          <a:p>
            <a:pPr algn="l" marL="0" indent="0" lvl="1">
              <a:lnSpc>
                <a:spcPts val="6000"/>
              </a:lnSpc>
              <a:spcBef>
                <a:spcPct val="0"/>
              </a:spcBef>
            </a:pPr>
            <a:r>
              <a:rPr lang="en-US" sz="3000">
                <a:solidFill>
                  <a:srgbClr val="393838"/>
                </a:solidFill>
                <a:latin typeface="Garet Book"/>
              </a:rPr>
              <a:t>Community Council outcomes</a:t>
            </a:r>
          </a:p>
        </p:txBody>
      </p:sp>
      <p:grpSp>
        <p:nvGrpSpPr>
          <p:cNvPr name="Group 7" id="7"/>
          <p:cNvGrpSpPr/>
          <p:nvPr/>
        </p:nvGrpSpPr>
        <p:grpSpPr>
          <a:xfrm rot="0">
            <a:off x="7693203" y="2839248"/>
            <a:ext cx="771999" cy="771999"/>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84B78"/>
            </a:solidFill>
          </p:spPr>
        </p:sp>
      </p:grpSp>
      <p:sp>
        <p:nvSpPr>
          <p:cNvPr name="TextBox 9" id="9"/>
          <p:cNvSpPr txBox="true"/>
          <p:nvPr/>
        </p:nvSpPr>
        <p:spPr>
          <a:xfrm rot="0">
            <a:off x="7806597" y="2819292"/>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sp>
        <p:nvSpPr>
          <p:cNvPr name="TextBox 10" id="10"/>
          <p:cNvSpPr txBox="true"/>
          <p:nvPr/>
        </p:nvSpPr>
        <p:spPr>
          <a:xfrm rot="0">
            <a:off x="9144000" y="5616770"/>
            <a:ext cx="8115300" cy="409501"/>
          </a:xfrm>
          <a:prstGeom prst="rect">
            <a:avLst/>
          </a:prstGeom>
        </p:spPr>
        <p:txBody>
          <a:bodyPr anchor="t" rtlCol="false" tIns="0" lIns="0" bIns="0" rIns="0">
            <a:spAutoFit/>
          </a:bodyPr>
          <a:lstStyle/>
          <a:p>
            <a:pPr algn="l" marL="0" indent="0" lvl="1">
              <a:lnSpc>
                <a:spcPts val="3150"/>
              </a:lnSpc>
            </a:pPr>
            <a:r>
              <a:rPr lang="en-US" sz="3000">
                <a:solidFill>
                  <a:srgbClr val="393838"/>
                </a:solidFill>
                <a:latin typeface="Garet Book"/>
              </a:rPr>
              <a:t>FAST findings preview</a:t>
            </a:r>
          </a:p>
        </p:txBody>
      </p:sp>
      <p:grpSp>
        <p:nvGrpSpPr>
          <p:cNvPr name="Group 11" id="11"/>
          <p:cNvGrpSpPr/>
          <p:nvPr/>
        </p:nvGrpSpPr>
        <p:grpSpPr>
          <a:xfrm rot="0">
            <a:off x="7693203" y="5411708"/>
            <a:ext cx="771999" cy="771999"/>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1BC41"/>
            </a:solidFill>
          </p:spPr>
        </p:sp>
      </p:grpSp>
      <p:sp>
        <p:nvSpPr>
          <p:cNvPr name="TextBox 13" id="13"/>
          <p:cNvSpPr txBox="true"/>
          <p:nvPr/>
        </p:nvSpPr>
        <p:spPr>
          <a:xfrm rot="0">
            <a:off x="7806597" y="5391752"/>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4</a:t>
            </a:r>
          </a:p>
        </p:txBody>
      </p:sp>
      <p:sp>
        <p:nvSpPr>
          <p:cNvPr name="TextBox 14" id="14"/>
          <p:cNvSpPr txBox="true"/>
          <p:nvPr/>
        </p:nvSpPr>
        <p:spPr>
          <a:xfrm rot="0">
            <a:off x="9144000" y="4047888"/>
            <a:ext cx="7322748" cy="685800"/>
          </a:xfrm>
          <a:prstGeom prst="rect">
            <a:avLst/>
          </a:prstGeom>
        </p:spPr>
        <p:txBody>
          <a:bodyPr anchor="t" rtlCol="false" tIns="0" lIns="0" bIns="0" rIns="0">
            <a:spAutoFit/>
          </a:bodyPr>
          <a:lstStyle/>
          <a:p>
            <a:pPr algn="l" marL="0" indent="0" lvl="1">
              <a:lnSpc>
                <a:spcPts val="6000"/>
              </a:lnSpc>
              <a:spcBef>
                <a:spcPct val="0"/>
              </a:spcBef>
            </a:pPr>
            <a:r>
              <a:rPr lang="en-US" sz="3000">
                <a:solidFill>
                  <a:srgbClr val="393838"/>
                </a:solidFill>
                <a:latin typeface="Garet Book"/>
              </a:rPr>
              <a:t>FAST approach </a:t>
            </a:r>
          </a:p>
        </p:txBody>
      </p:sp>
      <p:grpSp>
        <p:nvGrpSpPr>
          <p:cNvPr name="Group 15" id="15"/>
          <p:cNvGrpSpPr/>
          <p:nvPr/>
        </p:nvGrpSpPr>
        <p:grpSpPr>
          <a:xfrm rot="0">
            <a:off x="7693203" y="4119089"/>
            <a:ext cx="771999" cy="771999"/>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C36D"/>
            </a:solidFill>
          </p:spPr>
        </p:sp>
      </p:grpSp>
      <p:sp>
        <p:nvSpPr>
          <p:cNvPr name="TextBox 17" id="17"/>
          <p:cNvSpPr txBox="true"/>
          <p:nvPr/>
        </p:nvSpPr>
        <p:spPr>
          <a:xfrm rot="0">
            <a:off x="7806597" y="4099133"/>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3</a:t>
            </a:r>
          </a:p>
        </p:txBody>
      </p:sp>
      <p:sp>
        <p:nvSpPr>
          <p:cNvPr name="TextBox 18" id="18"/>
          <p:cNvSpPr txBox="true"/>
          <p:nvPr/>
        </p:nvSpPr>
        <p:spPr>
          <a:xfrm rot="0">
            <a:off x="2103753" y="2175753"/>
            <a:ext cx="4257587" cy="1219200"/>
          </a:xfrm>
          <a:prstGeom prst="rect">
            <a:avLst/>
          </a:prstGeom>
        </p:spPr>
        <p:txBody>
          <a:bodyPr anchor="t" rtlCol="false" tIns="0" lIns="0" bIns="0" rIns="0">
            <a:spAutoFit/>
          </a:bodyPr>
          <a:lstStyle/>
          <a:p>
            <a:pPr algn="l" marL="0" indent="0" lvl="0">
              <a:lnSpc>
                <a:spcPts val="9600"/>
              </a:lnSpc>
              <a:spcBef>
                <a:spcPct val="0"/>
              </a:spcBef>
            </a:pPr>
            <a:r>
              <a:rPr lang="en-US" sz="8000">
                <a:solidFill>
                  <a:srgbClr val="393838"/>
                </a:solidFill>
                <a:latin typeface="Garet"/>
              </a:rPr>
              <a:t>Agenda</a:t>
            </a:r>
          </a:p>
        </p:txBody>
      </p:sp>
      <p:sp>
        <p:nvSpPr>
          <p:cNvPr name="TextBox 19" id="19"/>
          <p:cNvSpPr txBox="true"/>
          <p:nvPr/>
        </p:nvSpPr>
        <p:spPr>
          <a:xfrm rot="0">
            <a:off x="9109020" y="6569119"/>
            <a:ext cx="7322748" cy="685800"/>
          </a:xfrm>
          <a:prstGeom prst="rect">
            <a:avLst/>
          </a:prstGeom>
        </p:spPr>
        <p:txBody>
          <a:bodyPr anchor="t" rtlCol="false" tIns="0" lIns="0" bIns="0" rIns="0">
            <a:spAutoFit/>
          </a:bodyPr>
          <a:lstStyle/>
          <a:p>
            <a:pPr algn="l">
              <a:lnSpc>
                <a:spcPts val="6000"/>
              </a:lnSpc>
            </a:pPr>
            <a:r>
              <a:rPr lang="en-US" sz="3000">
                <a:solidFill>
                  <a:srgbClr val="393838"/>
                </a:solidFill>
                <a:latin typeface="Garet Book"/>
              </a:rPr>
              <a:t>Future work</a:t>
            </a:r>
          </a:p>
        </p:txBody>
      </p:sp>
      <p:grpSp>
        <p:nvGrpSpPr>
          <p:cNvPr name="Group 20" id="20"/>
          <p:cNvGrpSpPr/>
          <p:nvPr/>
        </p:nvGrpSpPr>
        <p:grpSpPr>
          <a:xfrm rot="0">
            <a:off x="7693203" y="6704328"/>
            <a:ext cx="771999" cy="771999"/>
            <a:chOff x="0" y="0"/>
            <a:chExt cx="6350000" cy="6350000"/>
          </a:xfrm>
        </p:grpSpPr>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E9BB9"/>
            </a:solidFill>
          </p:spPr>
        </p:sp>
      </p:grpSp>
      <p:sp>
        <p:nvSpPr>
          <p:cNvPr name="TextBox 22" id="22"/>
          <p:cNvSpPr txBox="true"/>
          <p:nvPr/>
        </p:nvSpPr>
        <p:spPr>
          <a:xfrm rot="0">
            <a:off x="7806597" y="6684372"/>
            <a:ext cx="545211" cy="678561"/>
          </a:xfrm>
          <a:prstGeom prst="rect">
            <a:avLst/>
          </a:prstGeom>
        </p:spPr>
        <p:txBody>
          <a:bodyPr anchor="t" rtlCol="false" tIns="0" lIns="0" bIns="0" rIns="0">
            <a:spAutoFit/>
          </a:bodyPr>
          <a:lstStyle/>
          <a:p>
            <a:pPr algn="ctr">
              <a:lnSpc>
                <a:spcPts val="5652"/>
              </a:lnSpc>
            </a:pPr>
            <a:r>
              <a:rPr lang="en-US" sz="3600">
                <a:solidFill>
                  <a:srgbClr val="FDFDFA"/>
                </a:solidFill>
                <a:latin typeface="Garet"/>
              </a:rPr>
              <a:t>5</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5400000">
            <a:off x="13144500" y="5143500"/>
            <a:ext cx="5486400" cy="2743200"/>
          </a:xfrm>
          <a:custGeom>
            <a:avLst/>
            <a:gdLst/>
            <a:ahLst/>
            <a:cxnLst/>
            <a:rect r="r" b="b" t="t" l="l"/>
            <a:pathLst>
              <a:path h="2743200" w="5486400">
                <a:moveTo>
                  <a:pt x="0" y="2743200"/>
                </a:moveTo>
                <a:lnTo>
                  <a:pt x="5486400" y="2743200"/>
                </a:lnTo>
                <a:lnTo>
                  <a:pt x="5486400" y="0"/>
                </a:lnTo>
                <a:lnTo>
                  <a:pt x="0" y="0"/>
                </a:lnTo>
                <a:lnTo>
                  <a:pt x="0" y="27432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true" flipV="false" rot="0">
            <a:off x="11772900" y="1028700"/>
            <a:ext cx="2743200" cy="2743200"/>
          </a:xfrm>
          <a:custGeom>
            <a:avLst/>
            <a:gdLst/>
            <a:ahLst/>
            <a:cxnLst/>
            <a:rect r="r" b="b" t="t" l="l"/>
            <a:pathLst>
              <a:path h="2743200" w="2743200">
                <a:moveTo>
                  <a:pt x="2743200" y="0"/>
                </a:moveTo>
                <a:lnTo>
                  <a:pt x="0" y="0"/>
                </a:lnTo>
                <a:lnTo>
                  <a:pt x="0" y="2743200"/>
                </a:lnTo>
                <a:lnTo>
                  <a:pt x="2743200" y="2743200"/>
                </a:lnTo>
                <a:lnTo>
                  <a:pt x="274320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true" rot="0">
            <a:off x="11772900" y="3752850"/>
            <a:ext cx="2743200" cy="2743200"/>
          </a:xfrm>
          <a:custGeom>
            <a:avLst/>
            <a:gdLst/>
            <a:ahLst/>
            <a:cxnLst/>
            <a:rect r="r" b="b" t="t" l="l"/>
            <a:pathLst>
              <a:path h="2743200" w="2743200">
                <a:moveTo>
                  <a:pt x="0" y="2743200"/>
                </a:moveTo>
                <a:lnTo>
                  <a:pt x="2743200" y="2743200"/>
                </a:lnTo>
                <a:lnTo>
                  <a:pt x="2743200" y="0"/>
                </a:lnTo>
                <a:lnTo>
                  <a:pt x="0" y="0"/>
                </a:lnTo>
                <a:lnTo>
                  <a:pt x="0" y="274320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5" id="5"/>
          <p:cNvGrpSpPr/>
          <p:nvPr/>
        </p:nvGrpSpPr>
        <p:grpSpPr>
          <a:xfrm rot="0">
            <a:off x="14313345" y="1047750"/>
            <a:ext cx="2917380" cy="291738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9C160"/>
            </a:solidFill>
          </p:spPr>
        </p:sp>
      </p:grpSp>
      <p:grpSp>
        <p:nvGrpSpPr>
          <p:cNvPr name="Group 7" id="7"/>
          <p:cNvGrpSpPr/>
          <p:nvPr/>
        </p:nvGrpSpPr>
        <p:grpSpPr>
          <a:xfrm rot="0">
            <a:off x="11499270" y="6232061"/>
            <a:ext cx="3026239" cy="3026239"/>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1D3D4"/>
            </a:solidFill>
          </p:spPr>
        </p:sp>
      </p:grpSp>
      <p:grpSp>
        <p:nvGrpSpPr>
          <p:cNvPr name="Group 9" id="9"/>
          <p:cNvGrpSpPr>
            <a:grpSpLocks noChangeAspect="true"/>
          </p:cNvGrpSpPr>
          <p:nvPr/>
        </p:nvGrpSpPr>
        <p:grpSpPr>
          <a:xfrm rot="0">
            <a:off x="11966545" y="6699341"/>
            <a:ext cx="2091689" cy="2091680"/>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A4B78"/>
            </a:solidFill>
            <a:ln w="12700">
              <a:solidFill>
                <a:srgbClr val="000000"/>
              </a:solidFill>
            </a:ln>
          </p:spPr>
        </p:sp>
      </p:grpSp>
      <p:sp>
        <p:nvSpPr>
          <p:cNvPr name="Freeform 11" id="11"/>
          <p:cNvSpPr/>
          <p:nvPr/>
        </p:nvSpPr>
        <p:spPr>
          <a:xfrm flipH="false" flipV="false" rot="0">
            <a:off x="684564" y="896024"/>
            <a:ext cx="989295" cy="823889"/>
          </a:xfrm>
          <a:custGeom>
            <a:avLst/>
            <a:gdLst/>
            <a:ahLst/>
            <a:cxnLst/>
            <a:rect r="r" b="b" t="t" l="l"/>
            <a:pathLst>
              <a:path h="823889" w="989295">
                <a:moveTo>
                  <a:pt x="0" y="0"/>
                </a:moveTo>
                <a:lnTo>
                  <a:pt x="989295" y="0"/>
                </a:lnTo>
                <a:lnTo>
                  <a:pt x="989295" y="823888"/>
                </a:lnTo>
                <a:lnTo>
                  <a:pt x="0" y="823888"/>
                </a:lnTo>
                <a:lnTo>
                  <a:pt x="0" y="0"/>
                </a:lnTo>
                <a:close/>
              </a:path>
            </a:pathLst>
          </a:custGeom>
          <a:blipFill>
            <a:blip r:embed="rId9"/>
            <a:stretch>
              <a:fillRect l="0" t="0" r="0" b="0"/>
            </a:stretch>
          </a:blipFill>
        </p:spPr>
      </p:sp>
      <p:sp>
        <p:nvSpPr>
          <p:cNvPr name="Freeform 12" id="12"/>
          <p:cNvSpPr/>
          <p:nvPr/>
        </p:nvSpPr>
        <p:spPr>
          <a:xfrm flipH="false" flipV="false" rot="0">
            <a:off x="6272239" y="978740"/>
            <a:ext cx="902280" cy="928024"/>
          </a:xfrm>
          <a:custGeom>
            <a:avLst/>
            <a:gdLst/>
            <a:ahLst/>
            <a:cxnLst/>
            <a:rect r="r" b="b" t="t" l="l"/>
            <a:pathLst>
              <a:path h="928024" w="902280">
                <a:moveTo>
                  <a:pt x="0" y="0"/>
                </a:moveTo>
                <a:lnTo>
                  <a:pt x="902280" y="0"/>
                </a:lnTo>
                <a:lnTo>
                  <a:pt x="902280" y="928024"/>
                </a:lnTo>
                <a:lnTo>
                  <a:pt x="0" y="928024"/>
                </a:lnTo>
                <a:lnTo>
                  <a:pt x="0" y="0"/>
                </a:lnTo>
                <a:close/>
              </a:path>
            </a:pathLst>
          </a:custGeom>
          <a:blipFill>
            <a:blip r:embed="rId10"/>
            <a:stretch>
              <a:fillRect l="0" t="0" r="-499317" b="0"/>
            </a:stretch>
          </a:blipFill>
        </p:spPr>
      </p:sp>
      <p:sp>
        <p:nvSpPr>
          <p:cNvPr name="TextBox 13" id="13"/>
          <p:cNvSpPr txBox="true"/>
          <p:nvPr/>
        </p:nvSpPr>
        <p:spPr>
          <a:xfrm rot="0">
            <a:off x="1883409" y="1071621"/>
            <a:ext cx="3156831" cy="541273"/>
          </a:xfrm>
          <a:prstGeom prst="rect">
            <a:avLst/>
          </a:prstGeom>
        </p:spPr>
        <p:txBody>
          <a:bodyPr anchor="t" rtlCol="false" tIns="0" lIns="0" bIns="0" rIns="0">
            <a:spAutoFit/>
          </a:bodyPr>
          <a:lstStyle/>
          <a:p>
            <a:pPr algn="l">
              <a:lnSpc>
                <a:spcPts val="2191"/>
              </a:lnSpc>
            </a:pPr>
            <a:r>
              <a:rPr lang="en-US" sz="1565">
                <a:solidFill>
                  <a:srgbClr val="393838"/>
                </a:solidFill>
                <a:latin typeface="Garet"/>
              </a:rPr>
              <a:t>SCELC: Statewide California Electronic Library Consortium</a:t>
            </a:r>
          </a:p>
        </p:txBody>
      </p:sp>
      <p:sp>
        <p:nvSpPr>
          <p:cNvPr name="TextBox 14" id="14"/>
          <p:cNvSpPr txBox="true"/>
          <p:nvPr/>
        </p:nvSpPr>
        <p:spPr>
          <a:xfrm rot="0">
            <a:off x="3257544" y="4581529"/>
            <a:ext cx="5846809" cy="1114416"/>
          </a:xfrm>
          <a:prstGeom prst="rect">
            <a:avLst/>
          </a:prstGeom>
        </p:spPr>
        <p:txBody>
          <a:bodyPr anchor="t" rtlCol="false" tIns="0" lIns="0" bIns="0" rIns="0">
            <a:spAutoFit/>
          </a:bodyPr>
          <a:lstStyle/>
          <a:p>
            <a:pPr algn="l">
              <a:lnSpc>
                <a:spcPts val="8730"/>
              </a:lnSpc>
            </a:pPr>
            <a:r>
              <a:rPr lang="en-US" sz="7275">
                <a:solidFill>
                  <a:srgbClr val="242323"/>
                </a:solidFill>
                <a:latin typeface="Garet"/>
              </a:rPr>
              <a:t>Thank You!</a:t>
            </a:r>
          </a:p>
        </p:txBody>
      </p:sp>
      <p:sp>
        <p:nvSpPr>
          <p:cNvPr name="TextBox 15" id="15"/>
          <p:cNvSpPr txBox="true"/>
          <p:nvPr/>
        </p:nvSpPr>
        <p:spPr>
          <a:xfrm rot="0">
            <a:off x="7384069" y="1071621"/>
            <a:ext cx="3440568" cy="541273"/>
          </a:xfrm>
          <a:prstGeom prst="rect">
            <a:avLst/>
          </a:prstGeom>
        </p:spPr>
        <p:txBody>
          <a:bodyPr anchor="t" rtlCol="false" tIns="0" lIns="0" bIns="0" rIns="0">
            <a:spAutoFit/>
          </a:bodyPr>
          <a:lstStyle/>
          <a:p>
            <a:pPr algn="l">
              <a:lnSpc>
                <a:spcPts val="2191"/>
              </a:lnSpc>
            </a:pPr>
            <a:r>
              <a:rPr lang="en-US" sz="1565">
                <a:solidFill>
                  <a:srgbClr val="393838"/>
                </a:solidFill>
                <a:latin typeface="Garet"/>
              </a:rPr>
              <a:t>EAST: Eastern Academic Scholars' Trust</a:t>
            </a:r>
          </a:p>
        </p:txBody>
      </p:sp>
    </p:spTree>
  </p:cSld>
  <p:clrMapOvr>
    <a:masterClrMapping/>
  </p:clrMapOvr>
</p:sld>
</file>

<file path=ppt/slides/slide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1028700" y="1028700"/>
            <a:ext cx="5520877" cy="4114800"/>
          </a:xfrm>
          <a:prstGeom prst="rect">
            <a:avLst/>
          </a:prstGeom>
          <a:solidFill>
            <a:srgbClr val="393838"/>
          </a:solidFill>
        </p:spPr>
      </p:sp>
      <p:sp>
        <p:nvSpPr>
          <p:cNvPr name="AutoShape 3" id="3"/>
          <p:cNvSpPr/>
          <p:nvPr/>
        </p:nvSpPr>
        <p:spPr>
          <a:xfrm rot="0">
            <a:off x="1028700" y="5133975"/>
            <a:ext cx="5520877" cy="4114800"/>
          </a:xfrm>
          <a:prstGeom prst="rect">
            <a:avLst/>
          </a:prstGeom>
          <a:solidFill>
            <a:srgbClr val="D1D3D4"/>
          </a:solidFill>
        </p:spPr>
      </p:sp>
      <p:grpSp>
        <p:nvGrpSpPr>
          <p:cNvPr name="Group 4" id="4"/>
          <p:cNvGrpSpPr/>
          <p:nvPr/>
        </p:nvGrpSpPr>
        <p:grpSpPr>
          <a:xfrm rot="0">
            <a:off x="1499979" y="3880989"/>
            <a:ext cx="4578319" cy="4578319"/>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1BC41"/>
            </a:solidFill>
          </p:spPr>
        </p:sp>
      </p:grpSp>
      <p:grpSp>
        <p:nvGrpSpPr>
          <p:cNvPr name="Group 6" id="6"/>
          <p:cNvGrpSpPr>
            <a:grpSpLocks noChangeAspect="true"/>
          </p:cNvGrpSpPr>
          <p:nvPr/>
        </p:nvGrpSpPr>
        <p:grpSpPr>
          <a:xfrm rot="0">
            <a:off x="1499979" y="1827692"/>
            <a:ext cx="4578319" cy="4578301"/>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ED0D1"/>
            </a:solidFill>
            <a:ln w="12700">
              <a:solidFill>
                <a:srgbClr val="000000"/>
              </a:solidFill>
            </a:ln>
          </p:spPr>
        </p:sp>
      </p:grpSp>
      <p:sp>
        <p:nvSpPr>
          <p:cNvPr name="TextBox 8" id="8"/>
          <p:cNvSpPr txBox="true"/>
          <p:nvPr/>
        </p:nvSpPr>
        <p:spPr>
          <a:xfrm rot="0">
            <a:off x="1499979" y="3677663"/>
            <a:ext cx="4578319" cy="721906"/>
          </a:xfrm>
          <a:prstGeom prst="rect">
            <a:avLst/>
          </a:prstGeom>
        </p:spPr>
        <p:txBody>
          <a:bodyPr anchor="t" rtlCol="false" tIns="0" lIns="0" bIns="0" rIns="0">
            <a:spAutoFit/>
          </a:bodyPr>
          <a:lstStyle/>
          <a:p>
            <a:pPr algn="ctr">
              <a:lnSpc>
                <a:spcPts val="5880"/>
              </a:lnSpc>
            </a:pPr>
            <a:r>
              <a:rPr lang="en-US" sz="4200">
                <a:solidFill>
                  <a:srgbClr val="393838"/>
                </a:solidFill>
                <a:latin typeface="League Spartan"/>
              </a:rPr>
              <a:t>Goal 1</a:t>
            </a:r>
          </a:p>
        </p:txBody>
      </p:sp>
      <p:sp>
        <p:nvSpPr>
          <p:cNvPr name="TextBox 9" id="9"/>
          <p:cNvSpPr txBox="true"/>
          <p:nvPr/>
        </p:nvSpPr>
        <p:spPr>
          <a:xfrm rot="0">
            <a:off x="1499979" y="4485294"/>
            <a:ext cx="4578319" cy="511735"/>
          </a:xfrm>
          <a:prstGeom prst="rect">
            <a:avLst/>
          </a:prstGeom>
        </p:spPr>
        <p:txBody>
          <a:bodyPr anchor="t" rtlCol="false" tIns="0" lIns="0" bIns="0" rIns="0">
            <a:spAutoFit/>
          </a:bodyPr>
          <a:lstStyle/>
          <a:p>
            <a:pPr algn="ctr">
              <a:lnSpc>
                <a:spcPts val="4339"/>
              </a:lnSpc>
            </a:pPr>
            <a:r>
              <a:rPr lang="en-US" sz="3099">
                <a:solidFill>
                  <a:srgbClr val="393838"/>
                </a:solidFill>
                <a:latin typeface="Canva Sans"/>
              </a:rPr>
              <a:t>Update</a:t>
            </a:r>
          </a:p>
        </p:txBody>
      </p:sp>
      <p:sp>
        <p:nvSpPr>
          <p:cNvPr name="TextBox 10" id="10"/>
          <p:cNvSpPr txBox="true"/>
          <p:nvPr/>
        </p:nvSpPr>
        <p:spPr>
          <a:xfrm rot="0">
            <a:off x="7008381" y="971550"/>
            <a:ext cx="10861084" cy="7528350"/>
          </a:xfrm>
          <a:prstGeom prst="rect">
            <a:avLst/>
          </a:prstGeom>
        </p:spPr>
        <p:txBody>
          <a:bodyPr anchor="t" rtlCol="false" tIns="0" lIns="0" bIns="0" rIns="0">
            <a:spAutoFit/>
          </a:bodyPr>
          <a:lstStyle/>
          <a:p>
            <a:pPr algn="l">
              <a:lnSpc>
                <a:spcPts val="4060"/>
              </a:lnSpc>
            </a:pPr>
            <a:r>
              <a:rPr lang="en-US" sz="2900">
                <a:solidFill>
                  <a:srgbClr val="393838"/>
                </a:solidFill>
                <a:latin typeface="Canva Sans"/>
              </a:rPr>
              <a:t>SCELC, EAST, and the Community Council will identify ways to expand MSI participation in SPPs by understanding and communicating the value proposition of SPPs for MSIs as well as by designing solutions for overcoming barriers to participation.</a:t>
            </a:r>
          </a:p>
          <a:p>
            <a:pPr algn="l">
              <a:lnSpc>
                <a:spcPts val="4060"/>
              </a:lnSpc>
            </a:pPr>
          </a:p>
          <a:p>
            <a:pPr algn="l">
              <a:lnSpc>
                <a:spcPts val="4060"/>
              </a:lnSpc>
            </a:pPr>
          </a:p>
          <a:p>
            <a:pPr algn="l">
              <a:lnSpc>
                <a:spcPts val="4060"/>
              </a:lnSpc>
            </a:pPr>
            <a:r>
              <a:rPr lang="en-US" sz="2900">
                <a:solidFill>
                  <a:srgbClr val="393838"/>
                </a:solidFill>
                <a:latin typeface="Canva Sans Bold"/>
              </a:rPr>
              <a:t>Status</a:t>
            </a:r>
            <a:r>
              <a:rPr lang="en-US" sz="2900">
                <a:solidFill>
                  <a:srgbClr val="393838"/>
                </a:solidFill>
                <a:latin typeface="Canva Sans Bold"/>
              </a:rPr>
              <a:t>: </a:t>
            </a:r>
            <a:r>
              <a:rPr lang="en-US" sz="2900">
                <a:solidFill>
                  <a:srgbClr val="393838"/>
                </a:solidFill>
                <a:latin typeface="Canva Sans"/>
              </a:rPr>
              <a:t>Completed</a:t>
            </a:r>
          </a:p>
          <a:p>
            <a:pPr algn="l">
              <a:lnSpc>
                <a:spcPts val="4060"/>
              </a:lnSpc>
            </a:pPr>
          </a:p>
          <a:p>
            <a:pPr algn="l">
              <a:lnSpc>
                <a:spcPts val="4060"/>
              </a:lnSpc>
            </a:pPr>
            <a:r>
              <a:rPr lang="en-US" sz="2900">
                <a:solidFill>
                  <a:srgbClr val="393838"/>
                </a:solidFill>
                <a:latin typeface="Canva Sans Bold"/>
              </a:rPr>
              <a:t>Challenges</a:t>
            </a:r>
            <a:r>
              <a:rPr lang="en-US" sz="2900">
                <a:solidFill>
                  <a:srgbClr val="393838"/>
                </a:solidFill>
                <a:latin typeface="Canva Sans Bold"/>
              </a:rPr>
              <a:t>:</a:t>
            </a:r>
            <a:r>
              <a:rPr lang="en-US" sz="2900">
                <a:solidFill>
                  <a:srgbClr val="393838"/>
                </a:solidFill>
                <a:latin typeface="Canva Sans"/>
              </a:rPr>
              <a:t> Stewardship  vs. Access, Ending of Retention Committment Periods</a:t>
            </a:r>
          </a:p>
          <a:p>
            <a:pPr algn="l">
              <a:lnSpc>
                <a:spcPts val="4060"/>
              </a:lnSpc>
            </a:pPr>
          </a:p>
          <a:p>
            <a:pPr algn="l">
              <a:lnSpc>
                <a:spcPts val="4060"/>
              </a:lnSpc>
            </a:pPr>
            <a:r>
              <a:rPr lang="en-US" sz="2900">
                <a:solidFill>
                  <a:srgbClr val="393838"/>
                </a:solidFill>
                <a:latin typeface="Canva Sans Bold"/>
              </a:rPr>
              <a:t>Final Report and Future Recommendations:</a:t>
            </a:r>
            <a:r>
              <a:rPr lang="en-US" sz="2900">
                <a:solidFill>
                  <a:srgbClr val="393838"/>
                </a:solidFill>
                <a:latin typeface="Canva Sans"/>
              </a:rPr>
              <a:t> Focus on Digitization and Access Models</a:t>
            </a:r>
          </a:p>
          <a:p>
            <a:pPr algn="just">
              <a:lnSpc>
                <a:spcPts val="2663"/>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15985" y="-357896"/>
            <a:ext cx="17856029" cy="2130129"/>
            <a:chOff x="0" y="0"/>
            <a:chExt cx="9408633" cy="1122400"/>
          </a:xfrm>
        </p:grpSpPr>
        <p:sp>
          <p:nvSpPr>
            <p:cNvPr name="Freeform 3" id="3"/>
            <p:cNvSpPr/>
            <p:nvPr/>
          </p:nvSpPr>
          <p:spPr>
            <a:xfrm flipH="false" flipV="false" rot="0">
              <a:off x="0" y="0"/>
              <a:ext cx="9408633" cy="1122400"/>
            </a:xfrm>
            <a:custGeom>
              <a:avLst/>
              <a:gdLst/>
              <a:ahLst/>
              <a:cxnLst/>
              <a:rect r="r" b="b" t="t" l="l"/>
              <a:pathLst>
                <a:path h="1122400" w="9408633">
                  <a:moveTo>
                    <a:pt x="9284173" y="1122400"/>
                  </a:moveTo>
                  <a:lnTo>
                    <a:pt x="124460" y="1122400"/>
                  </a:lnTo>
                  <a:cubicBezTo>
                    <a:pt x="55880" y="1122400"/>
                    <a:pt x="0" y="1066520"/>
                    <a:pt x="0" y="997940"/>
                  </a:cubicBezTo>
                  <a:lnTo>
                    <a:pt x="0" y="124460"/>
                  </a:lnTo>
                  <a:cubicBezTo>
                    <a:pt x="0" y="55880"/>
                    <a:pt x="55880" y="0"/>
                    <a:pt x="124460" y="0"/>
                  </a:cubicBezTo>
                  <a:lnTo>
                    <a:pt x="9284173" y="0"/>
                  </a:lnTo>
                  <a:cubicBezTo>
                    <a:pt x="9352752" y="0"/>
                    <a:pt x="9408633" y="55880"/>
                    <a:pt x="9408633" y="124460"/>
                  </a:cubicBezTo>
                  <a:lnTo>
                    <a:pt x="9408633" y="997940"/>
                  </a:lnTo>
                  <a:cubicBezTo>
                    <a:pt x="9408633" y="1066520"/>
                    <a:pt x="9352752" y="1122400"/>
                    <a:pt x="9284173" y="1122400"/>
                  </a:cubicBezTo>
                  <a:close/>
                </a:path>
              </a:pathLst>
            </a:custGeom>
            <a:solidFill>
              <a:srgbClr val="1A4B78"/>
            </a:solidFill>
          </p:spPr>
        </p:sp>
      </p:grpSp>
      <p:grpSp>
        <p:nvGrpSpPr>
          <p:cNvPr name="Group 4" id="4"/>
          <p:cNvGrpSpPr/>
          <p:nvPr/>
        </p:nvGrpSpPr>
        <p:grpSpPr>
          <a:xfrm rot="0">
            <a:off x="937196" y="75508"/>
            <a:ext cx="1098508" cy="1569485"/>
            <a:chOff x="0" y="0"/>
            <a:chExt cx="1464677" cy="2092646"/>
          </a:xfrm>
        </p:grpSpPr>
        <p:sp>
          <p:nvSpPr>
            <p:cNvPr name="Freeform 5" id="5"/>
            <p:cNvSpPr/>
            <p:nvPr/>
          </p:nvSpPr>
          <p:spPr>
            <a:xfrm flipH="false" flipV="true" rot="5400000">
              <a:off x="418354" y="1046323"/>
              <a:ext cx="1395098" cy="697549"/>
            </a:xfrm>
            <a:custGeom>
              <a:avLst/>
              <a:gdLst/>
              <a:ahLst/>
              <a:cxnLst/>
              <a:rect r="r" b="b" t="t" l="l"/>
              <a:pathLst>
                <a:path h="697549" w="1395098">
                  <a:moveTo>
                    <a:pt x="0" y="697549"/>
                  </a:moveTo>
                  <a:lnTo>
                    <a:pt x="1395097" y="697549"/>
                  </a:lnTo>
                  <a:lnTo>
                    <a:pt x="1395097" y="0"/>
                  </a:lnTo>
                  <a:lnTo>
                    <a:pt x="0" y="0"/>
                  </a:lnTo>
                  <a:lnTo>
                    <a:pt x="0" y="69754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0">
              <a:off x="69579" y="0"/>
              <a:ext cx="697549" cy="697549"/>
            </a:xfrm>
            <a:custGeom>
              <a:avLst/>
              <a:gdLst/>
              <a:ahLst/>
              <a:cxnLst/>
              <a:rect r="r" b="b" t="t" l="l"/>
              <a:pathLst>
                <a:path h="697549" w="697549">
                  <a:moveTo>
                    <a:pt x="697549" y="0"/>
                  </a:moveTo>
                  <a:lnTo>
                    <a:pt x="0" y="0"/>
                  </a:lnTo>
                  <a:lnTo>
                    <a:pt x="0" y="697549"/>
                  </a:lnTo>
                  <a:lnTo>
                    <a:pt x="697549" y="697549"/>
                  </a:lnTo>
                  <a:lnTo>
                    <a:pt x="69754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true" rot="0">
              <a:off x="69579" y="692705"/>
              <a:ext cx="697549" cy="697549"/>
            </a:xfrm>
            <a:custGeom>
              <a:avLst/>
              <a:gdLst/>
              <a:ahLst/>
              <a:cxnLst/>
              <a:rect r="r" b="b" t="t" l="l"/>
              <a:pathLst>
                <a:path h="697549" w="697549">
                  <a:moveTo>
                    <a:pt x="0" y="697549"/>
                  </a:moveTo>
                  <a:lnTo>
                    <a:pt x="697549" y="697549"/>
                  </a:lnTo>
                  <a:lnTo>
                    <a:pt x="697549" y="0"/>
                  </a:lnTo>
                  <a:lnTo>
                    <a:pt x="0" y="0"/>
                  </a:lnTo>
                  <a:lnTo>
                    <a:pt x="0" y="697549"/>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715571" y="4844"/>
              <a:ext cx="741840" cy="741840"/>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A9C160"/>
              </a:solidFill>
            </p:spPr>
          </p:sp>
        </p:grpSp>
        <p:grpSp>
          <p:nvGrpSpPr>
            <p:cNvPr name="Group 10" id="10"/>
            <p:cNvGrpSpPr/>
            <p:nvPr/>
          </p:nvGrpSpPr>
          <p:grpSpPr>
            <a:xfrm rot="0">
              <a:off x="0" y="1323126"/>
              <a:ext cx="769521" cy="769521"/>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1D3D4"/>
              </a:solidFill>
            </p:spPr>
          </p:sp>
        </p:grpSp>
        <p:grpSp>
          <p:nvGrpSpPr>
            <p:cNvPr name="Group 12" id="12"/>
            <p:cNvGrpSpPr>
              <a:grpSpLocks noChangeAspect="true"/>
            </p:cNvGrpSpPr>
            <p:nvPr/>
          </p:nvGrpSpPr>
          <p:grpSpPr>
            <a:xfrm rot="0">
              <a:off x="118820" y="1441947"/>
              <a:ext cx="531881" cy="531878"/>
              <a:chOff x="0" y="0"/>
              <a:chExt cx="6350000" cy="6349975"/>
            </a:xfrm>
          </p:grpSpPr>
          <p:sp>
            <p:nvSpPr>
              <p:cNvPr name="Freeform 13" id="13"/>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1A4B78"/>
              </a:solidFill>
              <a:ln w="12700">
                <a:solidFill>
                  <a:srgbClr val="000000"/>
                </a:solidFill>
              </a:ln>
            </p:spPr>
          </p:sp>
        </p:grpSp>
      </p:grpSp>
      <p:grpSp>
        <p:nvGrpSpPr>
          <p:cNvPr name="Group 14" id="14"/>
          <p:cNvGrpSpPr/>
          <p:nvPr/>
        </p:nvGrpSpPr>
        <p:grpSpPr>
          <a:xfrm rot="0">
            <a:off x="215985" y="4278561"/>
            <a:ext cx="632882" cy="632882"/>
            <a:chOff x="0" y="0"/>
            <a:chExt cx="843843" cy="843843"/>
          </a:xfrm>
        </p:grpSpPr>
        <p:grpSp>
          <p:nvGrpSpPr>
            <p:cNvPr name="Group 15" id="15"/>
            <p:cNvGrpSpPr/>
            <p:nvPr/>
          </p:nvGrpSpPr>
          <p:grpSpPr>
            <a:xfrm rot="0">
              <a:off x="0" y="0"/>
              <a:ext cx="843843" cy="843843"/>
              <a:chOff x="0" y="0"/>
              <a:chExt cx="6350000" cy="6350000"/>
            </a:xfrm>
          </p:grpSpPr>
          <p:sp>
            <p:nvSpPr>
              <p:cNvPr name="Freeform 16" id="1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2407F"/>
              </a:solidFill>
            </p:spPr>
          </p:sp>
        </p:grpSp>
        <p:sp>
          <p:nvSpPr>
            <p:cNvPr name="TextBox 17" id="17"/>
            <p:cNvSpPr txBox="true"/>
            <p:nvPr/>
          </p:nvSpPr>
          <p:spPr>
            <a:xfrm rot="0">
              <a:off x="123947" y="19172"/>
              <a:ext cx="595950" cy="700725"/>
            </a:xfrm>
            <a:prstGeom prst="rect">
              <a:avLst/>
            </a:prstGeom>
          </p:spPr>
          <p:txBody>
            <a:bodyPr anchor="t" rtlCol="false" tIns="0" lIns="0" bIns="0" rIns="0">
              <a:spAutoFit/>
            </a:bodyPr>
            <a:lstStyle/>
            <a:p>
              <a:pPr algn="ctr">
                <a:lnSpc>
                  <a:spcPts val="4633"/>
                </a:lnSpc>
              </a:pPr>
              <a:r>
                <a:rPr lang="en-US" sz="2951">
                  <a:solidFill>
                    <a:srgbClr val="FDFDFA"/>
                  </a:solidFill>
                  <a:latin typeface="Montserrat"/>
                </a:rPr>
                <a:t>1</a:t>
              </a:r>
            </a:p>
          </p:txBody>
        </p:sp>
      </p:grpSp>
      <p:grpSp>
        <p:nvGrpSpPr>
          <p:cNvPr name="Group 18" id="18"/>
          <p:cNvGrpSpPr/>
          <p:nvPr/>
        </p:nvGrpSpPr>
        <p:grpSpPr>
          <a:xfrm rot="0">
            <a:off x="1028700" y="4278561"/>
            <a:ext cx="7595165" cy="1729878"/>
            <a:chOff x="0" y="0"/>
            <a:chExt cx="10126887" cy="2306504"/>
          </a:xfrm>
        </p:grpSpPr>
        <p:sp>
          <p:nvSpPr>
            <p:cNvPr name="TextBox 19" id="19"/>
            <p:cNvSpPr txBox="true"/>
            <p:nvPr/>
          </p:nvSpPr>
          <p:spPr>
            <a:xfrm rot="0">
              <a:off x="25132" y="911537"/>
              <a:ext cx="9728073" cy="641588"/>
            </a:xfrm>
            <a:prstGeom prst="rect">
              <a:avLst/>
            </a:prstGeom>
          </p:spPr>
          <p:txBody>
            <a:bodyPr anchor="t" rtlCol="false" tIns="0" lIns="0" bIns="0" rIns="0">
              <a:spAutoFit/>
            </a:bodyPr>
            <a:lstStyle/>
            <a:p>
              <a:pPr algn="l">
                <a:lnSpc>
                  <a:spcPts val="1800"/>
                </a:lnSpc>
              </a:pPr>
              <a:r>
                <a:rPr lang="en-US" sz="1800" spc="72">
                  <a:solidFill>
                    <a:srgbClr val="222222"/>
                  </a:solidFill>
                  <a:latin typeface="Aileron"/>
                </a:rPr>
                <a:t>Listen, Ask, Learn about Backgrounds, Invite, Empower, Be Respectful</a:t>
              </a:r>
            </a:p>
          </p:txBody>
        </p:sp>
        <p:sp>
          <p:nvSpPr>
            <p:cNvPr name="TextBox 20" id="20"/>
            <p:cNvSpPr txBox="true"/>
            <p:nvPr/>
          </p:nvSpPr>
          <p:spPr>
            <a:xfrm rot="0">
              <a:off x="0" y="-38100"/>
              <a:ext cx="10126887" cy="815042"/>
            </a:xfrm>
            <a:prstGeom prst="rect">
              <a:avLst/>
            </a:prstGeom>
          </p:spPr>
          <p:txBody>
            <a:bodyPr anchor="t" rtlCol="false" tIns="0" lIns="0" bIns="0" rIns="0">
              <a:spAutoFit/>
            </a:bodyPr>
            <a:lstStyle/>
            <a:p>
              <a:pPr algn="l">
                <a:lnSpc>
                  <a:spcPts val="2520"/>
                </a:lnSpc>
              </a:pPr>
              <a:r>
                <a:rPr lang="en-US" sz="1800">
                  <a:solidFill>
                    <a:srgbClr val="222222"/>
                  </a:solidFill>
                  <a:latin typeface="Aileron Ultra-Bold"/>
                </a:rPr>
                <a:t>How should SCELC and EAST approach this work to support MSIs and minoritized communities? </a:t>
              </a:r>
            </a:p>
          </p:txBody>
        </p:sp>
        <p:sp>
          <p:nvSpPr>
            <p:cNvPr name="TextBox 21" id="21"/>
            <p:cNvSpPr txBox="true"/>
            <p:nvPr/>
          </p:nvSpPr>
          <p:spPr>
            <a:xfrm rot="0">
              <a:off x="68005" y="1701195"/>
              <a:ext cx="9728073" cy="605309"/>
            </a:xfrm>
            <a:prstGeom prst="rect">
              <a:avLst/>
            </a:prstGeom>
          </p:spPr>
          <p:txBody>
            <a:bodyPr anchor="t" rtlCol="false" tIns="0" lIns="0" bIns="0" rIns="0">
              <a:spAutoFit/>
            </a:bodyPr>
            <a:lstStyle/>
            <a:p>
              <a:pPr algn="l">
                <a:lnSpc>
                  <a:spcPts val="1757"/>
                </a:lnSpc>
              </a:pPr>
              <a:r>
                <a:rPr lang="en-US" sz="1757" spc="70">
                  <a:solidFill>
                    <a:srgbClr val="222222"/>
                  </a:solidFill>
                  <a:latin typeface="Aileron Italics"/>
                </a:rPr>
                <a:t>"Instead of designing for people, you include people in the design process..."</a:t>
              </a:r>
            </a:p>
          </p:txBody>
        </p:sp>
      </p:grpSp>
      <p:sp>
        <p:nvSpPr>
          <p:cNvPr name="TextBox 22" id="22"/>
          <p:cNvSpPr txBox="true"/>
          <p:nvPr/>
        </p:nvSpPr>
        <p:spPr>
          <a:xfrm rot="0">
            <a:off x="1094687" y="6638882"/>
            <a:ext cx="5621577" cy="337073"/>
          </a:xfrm>
          <a:prstGeom prst="rect">
            <a:avLst/>
          </a:prstGeom>
        </p:spPr>
        <p:txBody>
          <a:bodyPr anchor="t" rtlCol="false" tIns="0" lIns="0" bIns="0" rIns="0">
            <a:spAutoFit/>
          </a:bodyPr>
          <a:lstStyle/>
          <a:p>
            <a:pPr algn="l">
              <a:lnSpc>
                <a:spcPts val="2880"/>
              </a:lnSpc>
            </a:pPr>
            <a:r>
              <a:rPr lang="en-US" sz="1800" spc="72">
                <a:solidFill>
                  <a:srgbClr val="222222"/>
                </a:solidFill>
                <a:latin typeface="Aileron"/>
              </a:rPr>
              <a:t>Preservation, Access, Learning, and Networking</a:t>
            </a:r>
          </a:p>
        </p:txBody>
      </p:sp>
      <p:grpSp>
        <p:nvGrpSpPr>
          <p:cNvPr name="Group 23" id="23"/>
          <p:cNvGrpSpPr/>
          <p:nvPr/>
        </p:nvGrpSpPr>
        <p:grpSpPr>
          <a:xfrm rot="0">
            <a:off x="215985" y="6284664"/>
            <a:ext cx="632882" cy="632882"/>
            <a:chOff x="0" y="0"/>
            <a:chExt cx="843843" cy="843843"/>
          </a:xfrm>
        </p:grpSpPr>
        <p:grpSp>
          <p:nvGrpSpPr>
            <p:cNvPr name="Group 24" id="24"/>
            <p:cNvGrpSpPr/>
            <p:nvPr/>
          </p:nvGrpSpPr>
          <p:grpSpPr>
            <a:xfrm rot="0">
              <a:off x="0" y="0"/>
              <a:ext cx="843843" cy="843843"/>
              <a:chOff x="0" y="0"/>
              <a:chExt cx="6350000" cy="6350000"/>
            </a:xfrm>
          </p:grpSpPr>
          <p:sp>
            <p:nvSpPr>
              <p:cNvPr name="Freeform 25" id="2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4B78"/>
              </a:solidFill>
            </p:spPr>
          </p:sp>
        </p:grpSp>
        <p:sp>
          <p:nvSpPr>
            <p:cNvPr name="TextBox 26" id="26"/>
            <p:cNvSpPr txBox="true"/>
            <p:nvPr/>
          </p:nvSpPr>
          <p:spPr>
            <a:xfrm rot="0">
              <a:off x="123947" y="19172"/>
              <a:ext cx="595950" cy="700725"/>
            </a:xfrm>
            <a:prstGeom prst="rect">
              <a:avLst/>
            </a:prstGeom>
          </p:spPr>
          <p:txBody>
            <a:bodyPr anchor="t" rtlCol="false" tIns="0" lIns="0" bIns="0" rIns="0">
              <a:spAutoFit/>
            </a:bodyPr>
            <a:lstStyle/>
            <a:p>
              <a:pPr algn="ctr">
                <a:lnSpc>
                  <a:spcPts val="4633"/>
                </a:lnSpc>
              </a:pPr>
              <a:r>
                <a:rPr lang="en-US" sz="2951">
                  <a:solidFill>
                    <a:srgbClr val="FDFDFA"/>
                  </a:solidFill>
                  <a:latin typeface="Montserrat"/>
                </a:rPr>
                <a:t>2</a:t>
              </a:r>
            </a:p>
          </p:txBody>
        </p:sp>
      </p:grpSp>
      <p:sp>
        <p:nvSpPr>
          <p:cNvPr name="TextBox 27" id="27"/>
          <p:cNvSpPr txBox="true"/>
          <p:nvPr/>
        </p:nvSpPr>
        <p:spPr>
          <a:xfrm rot="0">
            <a:off x="1047109" y="6246564"/>
            <a:ext cx="7036958" cy="306593"/>
          </a:xfrm>
          <a:prstGeom prst="rect">
            <a:avLst/>
          </a:prstGeom>
        </p:spPr>
        <p:txBody>
          <a:bodyPr anchor="t" rtlCol="false" tIns="0" lIns="0" bIns="0" rIns="0">
            <a:spAutoFit/>
          </a:bodyPr>
          <a:lstStyle/>
          <a:p>
            <a:pPr algn="l">
              <a:lnSpc>
                <a:spcPts val="2520"/>
              </a:lnSpc>
            </a:pPr>
            <a:r>
              <a:rPr lang="en-US" sz="1800">
                <a:solidFill>
                  <a:srgbClr val="222222"/>
                </a:solidFill>
                <a:latin typeface="Aileron Ultra-Bold"/>
              </a:rPr>
              <a:t>What is the importance/benefit of shared print for MSIs?</a:t>
            </a:r>
          </a:p>
        </p:txBody>
      </p:sp>
      <p:sp>
        <p:nvSpPr>
          <p:cNvPr name="TextBox 28" id="28"/>
          <p:cNvSpPr txBox="true"/>
          <p:nvPr/>
        </p:nvSpPr>
        <p:spPr>
          <a:xfrm rot="0">
            <a:off x="1094687" y="7123932"/>
            <a:ext cx="7681582" cy="474047"/>
          </a:xfrm>
          <a:prstGeom prst="rect">
            <a:avLst/>
          </a:prstGeom>
        </p:spPr>
        <p:txBody>
          <a:bodyPr anchor="t" rtlCol="false" tIns="0" lIns="0" bIns="0" rIns="0">
            <a:spAutoFit/>
          </a:bodyPr>
          <a:lstStyle/>
          <a:p>
            <a:pPr algn="l">
              <a:lnSpc>
                <a:spcPts val="1800"/>
              </a:lnSpc>
            </a:pPr>
            <a:r>
              <a:rPr lang="en-US" sz="1800" spc="72">
                <a:solidFill>
                  <a:srgbClr val="222222"/>
                </a:solidFill>
                <a:latin typeface="Aileron Italics"/>
              </a:rPr>
              <a:t>"These collections are about human knowledge, preservation of human knowledge, and the sharing of human knowledge."</a:t>
            </a:r>
          </a:p>
        </p:txBody>
      </p:sp>
      <p:sp>
        <p:nvSpPr>
          <p:cNvPr name="TextBox 29" id="29"/>
          <p:cNvSpPr txBox="true"/>
          <p:nvPr/>
        </p:nvSpPr>
        <p:spPr>
          <a:xfrm rot="0">
            <a:off x="1095815" y="8277856"/>
            <a:ext cx="7538671" cy="698912"/>
          </a:xfrm>
          <a:prstGeom prst="rect">
            <a:avLst/>
          </a:prstGeom>
        </p:spPr>
        <p:txBody>
          <a:bodyPr anchor="t" rtlCol="false" tIns="0" lIns="0" bIns="0" rIns="0">
            <a:spAutoFit/>
          </a:bodyPr>
          <a:lstStyle/>
          <a:p>
            <a:pPr algn="l">
              <a:lnSpc>
                <a:spcPts val="2880"/>
              </a:lnSpc>
            </a:pPr>
            <a:r>
              <a:rPr lang="en-US" sz="1800" spc="72">
                <a:solidFill>
                  <a:srgbClr val="222222"/>
                </a:solidFill>
                <a:latin typeface="Aileron"/>
              </a:rPr>
              <a:t>Staffing and expertise are important, as well as building trust in the community.</a:t>
            </a:r>
          </a:p>
        </p:txBody>
      </p:sp>
      <p:sp>
        <p:nvSpPr>
          <p:cNvPr name="TextBox 30" id="30"/>
          <p:cNvSpPr txBox="true"/>
          <p:nvPr/>
        </p:nvSpPr>
        <p:spPr>
          <a:xfrm rot="0">
            <a:off x="1095815" y="7885538"/>
            <a:ext cx="7346660" cy="306593"/>
          </a:xfrm>
          <a:prstGeom prst="rect">
            <a:avLst/>
          </a:prstGeom>
        </p:spPr>
        <p:txBody>
          <a:bodyPr anchor="t" rtlCol="false" tIns="0" lIns="0" bIns="0" rIns="0">
            <a:spAutoFit/>
          </a:bodyPr>
          <a:lstStyle/>
          <a:p>
            <a:pPr algn="l">
              <a:lnSpc>
                <a:spcPts val="2520"/>
              </a:lnSpc>
            </a:pPr>
            <a:r>
              <a:rPr lang="en-US" sz="1800">
                <a:solidFill>
                  <a:srgbClr val="222222"/>
                </a:solidFill>
                <a:latin typeface="Aileron Ultra-Bold"/>
              </a:rPr>
              <a:t>What are the barriers to participation for MSIs?</a:t>
            </a:r>
          </a:p>
        </p:txBody>
      </p:sp>
      <p:grpSp>
        <p:nvGrpSpPr>
          <p:cNvPr name="Group 31" id="31"/>
          <p:cNvGrpSpPr/>
          <p:nvPr/>
        </p:nvGrpSpPr>
        <p:grpSpPr>
          <a:xfrm rot="0">
            <a:off x="215985" y="7939018"/>
            <a:ext cx="632882" cy="632882"/>
            <a:chOff x="0" y="0"/>
            <a:chExt cx="843843" cy="843843"/>
          </a:xfrm>
        </p:grpSpPr>
        <p:grpSp>
          <p:nvGrpSpPr>
            <p:cNvPr name="Group 32" id="32"/>
            <p:cNvGrpSpPr/>
            <p:nvPr/>
          </p:nvGrpSpPr>
          <p:grpSpPr>
            <a:xfrm rot="0">
              <a:off x="0" y="0"/>
              <a:ext cx="843843" cy="843843"/>
              <a:chOff x="0" y="0"/>
              <a:chExt cx="6350000" cy="6350000"/>
            </a:xfrm>
          </p:grpSpPr>
          <p:sp>
            <p:nvSpPr>
              <p:cNvPr name="Freeform 33" id="3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8BF68"/>
              </a:solidFill>
            </p:spPr>
          </p:sp>
        </p:grpSp>
        <p:sp>
          <p:nvSpPr>
            <p:cNvPr name="TextBox 34" id="34"/>
            <p:cNvSpPr txBox="true"/>
            <p:nvPr/>
          </p:nvSpPr>
          <p:spPr>
            <a:xfrm rot="0">
              <a:off x="123947" y="19172"/>
              <a:ext cx="595950" cy="700725"/>
            </a:xfrm>
            <a:prstGeom prst="rect">
              <a:avLst/>
            </a:prstGeom>
          </p:spPr>
          <p:txBody>
            <a:bodyPr anchor="t" rtlCol="false" tIns="0" lIns="0" bIns="0" rIns="0">
              <a:spAutoFit/>
            </a:bodyPr>
            <a:lstStyle/>
            <a:p>
              <a:pPr algn="ctr">
                <a:lnSpc>
                  <a:spcPts val="4633"/>
                </a:lnSpc>
              </a:pPr>
              <a:r>
                <a:rPr lang="en-US" sz="2951">
                  <a:solidFill>
                    <a:srgbClr val="FDFDFA"/>
                  </a:solidFill>
                  <a:latin typeface="Montserrat"/>
                </a:rPr>
                <a:t>3</a:t>
              </a:r>
            </a:p>
          </p:txBody>
        </p:sp>
      </p:grpSp>
      <p:sp>
        <p:nvSpPr>
          <p:cNvPr name="TextBox 35" id="35"/>
          <p:cNvSpPr txBox="true"/>
          <p:nvPr/>
        </p:nvSpPr>
        <p:spPr>
          <a:xfrm rot="0">
            <a:off x="1061800" y="9157743"/>
            <a:ext cx="7747357" cy="702499"/>
          </a:xfrm>
          <a:prstGeom prst="rect">
            <a:avLst/>
          </a:prstGeom>
        </p:spPr>
        <p:txBody>
          <a:bodyPr anchor="t" rtlCol="false" tIns="0" lIns="0" bIns="0" rIns="0">
            <a:spAutoFit/>
          </a:bodyPr>
          <a:lstStyle/>
          <a:p>
            <a:pPr algn="l">
              <a:lnSpc>
                <a:spcPts val="1800"/>
              </a:lnSpc>
            </a:pPr>
            <a:r>
              <a:rPr lang="en-US" sz="1800" spc="72">
                <a:solidFill>
                  <a:srgbClr val="222222"/>
                </a:solidFill>
                <a:latin typeface="Aileron Italics"/>
              </a:rPr>
              <a:t>"Maybe there's a trust issue sometimes when [MSIs] are dealing with larger institutions. It's just a barrier...to build relationships, thoughtfully."</a:t>
            </a:r>
          </a:p>
        </p:txBody>
      </p:sp>
      <p:sp>
        <p:nvSpPr>
          <p:cNvPr name="TextBox 36" id="36"/>
          <p:cNvSpPr txBox="true"/>
          <p:nvPr/>
        </p:nvSpPr>
        <p:spPr>
          <a:xfrm rot="0">
            <a:off x="9995723" y="4661943"/>
            <a:ext cx="7864204" cy="698912"/>
          </a:xfrm>
          <a:prstGeom prst="rect">
            <a:avLst/>
          </a:prstGeom>
        </p:spPr>
        <p:txBody>
          <a:bodyPr anchor="t" rtlCol="false" tIns="0" lIns="0" bIns="0" rIns="0">
            <a:spAutoFit/>
          </a:bodyPr>
          <a:lstStyle/>
          <a:p>
            <a:pPr algn="l">
              <a:lnSpc>
                <a:spcPts val="2880"/>
              </a:lnSpc>
            </a:pPr>
            <a:r>
              <a:rPr lang="en-US" sz="1800" spc="72">
                <a:solidFill>
                  <a:srgbClr val="222222"/>
                </a:solidFill>
                <a:latin typeface="Aileron"/>
              </a:rPr>
              <a:t>Expanding participation and building expertise through existing trust networks like consortia. </a:t>
            </a:r>
          </a:p>
        </p:txBody>
      </p:sp>
      <p:sp>
        <p:nvSpPr>
          <p:cNvPr name="TextBox 37" id="37"/>
          <p:cNvSpPr txBox="true"/>
          <p:nvPr/>
        </p:nvSpPr>
        <p:spPr>
          <a:xfrm rot="0">
            <a:off x="9955581" y="4269625"/>
            <a:ext cx="6106044" cy="306593"/>
          </a:xfrm>
          <a:prstGeom prst="rect">
            <a:avLst/>
          </a:prstGeom>
        </p:spPr>
        <p:txBody>
          <a:bodyPr anchor="t" rtlCol="false" tIns="0" lIns="0" bIns="0" rIns="0">
            <a:spAutoFit/>
          </a:bodyPr>
          <a:lstStyle/>
          <a:p>
            <a:pPr algn="l">
              <a:lnSpc>
                <a:spcPts val="2520"/>
              </a:lnSpc>
            </a:pPr>
            <a:r>
              <a:rPr lang="en-US" sz="1800">
                <a:solidFill>
                  <a:srgbClr val="222222"/>
                </a:solidFill>
                <a:latin typeface="Aileron Ultra-Bold"/>
              </a:rPr>
              <a:t>What solutions or opportunities should be explored?</a:t>
            </a:r>
          </a:p>
        </p:txBody>
      </p:sp>
      <p:grpSp>
        <p:nvGrpSpPr>
          <p:cNvPr name="Group 38" id="38"/>
          <p:cNvGrpSpPr/>
          <p:nvPr/>
        </p:nvGrpSpPr>
        <p:grpSpPr>
          <a:xfrm rot="0">
            <a:off x="9047152" y="4278561"/>
            <a:ext cx="632882" cy="632882"/>
            <a:chOff x="0" y="0"/>
            <a:chExt cx="843843" cy="843843"/>
          </a:xfrm>
        </p:grpSpPr>
        <p:grpSp>
          <p:nvGrpSpPr>
            <p:cNvPr name="Group 39" id="39"/>
            <p:cNvGrpSpPr/>
            <p:nvPr/>
          </p:nvGrpSpPr>
          <p:grpSpPr>
            <a:xfrm rot="0">
              <a:off x="0" y="0"/>
              <a:ext cx="843843" cy="843843"/>
              <a:chOff x="0" y="0"/>
              <a:chExt cx="6350000" cy="6350000"/>
            </a:xfrm>
          </p:grpSpPr>
          <p:sp>
            <p:nvSpPr>
              <p:cNvPr name="Freeform 40" id="4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1BC41"/>
              </a:solidFill>
            </p:spPr>
          </p:sp>
        </p:grpSp>
        <p:sp>
          <p:nvSpPr>
            <p:cNvPr name="TextBox 41" id="41"/>
            <p:cNvSpPr txBox="true"/>
            <p:nvPr/>
          </p:nvSpPr>
          <p:spPr>
            <a:xfrm rot="0">
              <a:off x="123947" y="19172"/>
              <a:ext cx="595950" cy="700725"/>
            </a:xfrm>
            <a:prstGeom prst="rect">
              <a:avLst/>
            </a:prstGeom>
          </p:spPr>
          <p:txBody>
            <a:bodyPr anchor="t" rtlCol="false" tIns="0" lIns="0" bIns="0" rIns="0">
              <a:spAutoFit/>
            </a:bodyPr>
            <a:lstStyle/>
            <a:p>
              <a:pPr algn="ctr">
                <a:lnSpc>
                  <a:spcPts val="4633"/>
                </a:lnSpc>
              </a:pPr>
              <a:r>
                <a:rPr lang="en-US" sz="2951">
                  <a:solidFill>
                    <a:srgbClr val="FDFDFA"/>
                  </a:solidFill>
                  <a:latin typeface="Montserrat"/>
                </a:rPr>
                <a:t>4</a:t>
              </a:r>
            </a:p>
          </p:txBody>
        </p:sp>
      </p:grpSp>
      <p:sp>
        <p:nvSpPr>
          <p:cNvPr name="TextBox 42" id="42"/>
          <p:cNvSpPr txBox="true"/>
          <p:nvPr/>
        </p:nvSpPr>
        <p:spPr>
          <a:xfrm rot="0">
            <a:off x="9995723" y="5671477"/>
            <a:ext cx="7840658" cy="702499"/>
          </a:xfrm>
          <a:prstGeom prst="rect">
            <a:avLst/>
          </a:prstGeom>
        </p:spPr>
        <p:txBody>
          <a:bodyPr anchor="t" rtlCol="false" tIns="0" lIns="0" bIns="0" rIns="0">
            <a:spAutoFit/>
          </a:bodyPr>
          <a:lstStyle/>
          <a:p>
            <a:pPr algn="l">
              <a:lnSpc>
                <a:spcPts val="1800"/>
              </a:lnSpc>
            </a:pPr>
            <a:r>
              <a:rPr lang="en-US" sz="1800" spc="72">
                <a:solidFill>
                  <a:srgbClr val="222222"/>
                </a:solidFill>
                <a:latin typeface="Aileron Italics"/>
              </a:rPr>
              <a:t>"We have this catalog of experts,...people in various institutions who are experts in various issues. And if any of us is having an issue or that issue, we can call on that expert..."</a:t>
            </a:r>
          </a:p>
        </p:txBody>
      </p:sp>
      <p:sp>
        <p:nvSpPr>
          <p:cNvPr name="TextBox 43" id="43"/>
          <p:cNvSpPr txBox="true"/>
          <p:nvPr/>
        </p:nvSpPr>
        <p:spPr>
          <a:xfrm rot="0">
            <a:off x="9995723" y="7706579"/>
            <a:ext cx="7935689" cy="1422589"/>
          </a:xfrm>
          <a:prstGeom prst="rect">
            <a:avLst/>
          </a:prstGeom>
        </p:spPr>
        <p:txBody>
          <a:bodyPr anchor="t" rtlCol="false" tIns="0" lIns="0" bIns="0" rIns="0">
            <a:spAutoFit/>
          </a:bodyPr>
          <a:lstStyle/>
          <a:p>
            <a:pPr algn="l">
              <a:lnSpc>
                <a:spcPts val="2880"/>
              </a:lnSpc>
            </a:pPr>
            <a:r>
              <a:rPr lang="en-US" sz="1800" spc="72">
                <a:solidFill>
                  <a:srgbClr val="222222"/>
                </a:solidFill>
                <a:latin typeface="Aileron"/>
              </a:rPr>
              <a:t>Both regional and larger scale collaboratives and MSI-focused programs have benefits and need to be balanced based on collection needs, strength of existing trust networks, and the overall purpose of participation.</a:t>
            </a:r>
          </a:p>
        </p:txBody>
      </p:sp>
      <p:sp>
        <p:nvSpPr>
          <p:cNvPr name="TextBox 44" id="44"/>
          <p:cNvSpPr txBox="true"/>
          <p:nvPr/>
        </p:nvSpPr>
        <p:spPr>
          <a:xfrm rot="0">
            <a:off x="9995723" y="6662959"/>
            <a:ext cx="7263577" cy="935020"/>
          </a:xfrm>
          <a:prstGeom prst="rect">
            <a:avLst/>
          </a:prstGeom>
        </p:spPr>
        <p:txBody>
          <a:bodyPr anchor="t" rtlCol="false" tIns="0" lIns="0" bIns="0" rIns="0">
            <a:spAutoFit/>
          </a:bodyPr>
          <a:lstStyle/>
          <a:p>
            <a:pPr algn="l">
              <a:lnSpc>
                <a:spcPts val="2520"/>
              </a:lnSpc>
            </a:pPr>
            <a:r>
              <a:rPr lang="en-US" sz="1800">
                <a:solidFill>
                  <a:srgbClr val="222222"/>
                </a:solidFill>
                <a:latin typeface="Aileron Ultra-Bold"/>
              </a:rPr>
              <a:t>Is there a need for organizations like SCELC and EAST to focus on program expansion to include MSIs or should other organizations build new opportunities for MSI participation in shared print?</a:t>
            </a:r>
          </a:p>
        </p:txBody>
      </p:sp>
      <p:grpSp>
        <p:nvGrpSpPr>
          <p:cNvPr name="Group 45" id="45"/>
          <p:cNvGrpSpPr/>
          <p:nvPr/>
        </p:nvGrpSpPr>
        <p:grpSpPr>
          <a:xfrm rot="0">
            <a:off x="9033602" y="6701059"/>
            <a:ext cx="632882" cy="632882"/>
            <a:chOff x="0" y="0"/>
            <a:chExt cx="843843" cy="843843"/>
          </a:xfrm>
        </p:grpSpPr>
        <p:grpSp>
          <p:nvGrpSpPr>
            <p:cNvPr name="Group 46" id="46"/>
            <p:cNvGrpSpPr/>
            <p:nvPr/>
          </p:nvGrpSpPr>
          <p:grpSpPr>
            <a:xfrm rot="0">
              <a:off x="0" y="0"/>
              <a:ext cx="843843" cy="843843"/>
              <a:chOff x="0" y="0"/>
              <a:chExt cx="6350000" cy="6350000"/>
            </a:xfrm>
          </p:grpSpPr>
          <p:sp>
            <p:nvSpPr>
              <p:cNvPr name="Freeform 47" id="4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7E9BB9"/>
              </a:solidFill>
            </p:spPr>
          </p:sp>
        </p:grpSp>
        <p:sp>
          <p:nvSpPr>
            <p:cNvPr name="TextBox 48" id="48"/>
            <p:cNvSpPr txBox="true"/>
            <p:nvPr/>
          </p:nvSpPr>
          <p:spPr>
            <a:xfrm rot="0">
              <a:off x="123947" y="19172"/>
              <a:ext cx="595950" cy="700725"/>
            </a:xfrm>
            <a:prstGeom prst="rect">
              <a:avLst/>
            </a:prstGeom>
          </p:spPr>
          <p:txBody>
            <a:bodyPr anchor="t" rtlCol="false" tIns="0" lIns="0" bIns="0" rIns="0">
              <a:spAutoFit/>
            </a:bodyPr>
            <a:lstStyle/>
            <a:p>
              <a:pPr algn="ctr">
                <a:lnSpc>
                  <a:spcPts val="4633"/>
                </a:lnSpc>
              </a:pPr>
              <a:r>
                <a:rPr lang="en-US" sz="2951">
                  <a:solidFill>
                    <a:srgbClr val="FDFDFA"/>
                  </a:solidFill>
                  <a:latin typeface="Montserrat"/>
                </a:rPr>
                <a:t>5</a:t>
              </a:r>
            </a:p>
          </p:txBody>
        </p:sp>
      </p:grpSp>
      <p:sp>
        <p:nvSpPr>
          <p:cNvPr name="TextBox 49" id="49"/>
          <p:cNvSpPr txBox="true"/>
          <p:nvPr/>
        </p:nvSpPr>
        <p:spPr>
          <a:xfrm rot="0">
            <a:off x="4576957" y="403162"/>
            <a:ext cx="9546173" cy="914177"/>
          </a:xfrm>
          <a:prstGeom prst="rect">
            <a:avLst/>
          </a:prstGeom>
        </p:spPr>
        <p:txBody>
          <a:bodyPr anchor="t" rtlCol="false" tIns="0" lIns="0" bIns="0" rIns="0">
            <a:spAutoFit/>
          </a:bodyPr>
          <a:lstStyle/>
          <a:p>
            <a:pPr algn="ctr">
              <a:lnSpc>
                <a:spcPts val="3673"/>
              </a:lnSpc>
            </a:pPr>
            <a:r>
              <a:rPr lang="en-US" sz="3061">
                <a:solidFill>
                  <a:srgbClr val="FFFFFF"/>
                </a:solidFill>
                <a:latin typeface="Aileron Bold"/>
              </a:rPr>
              <a:t>Community Council Response to Results of Shared Print Program Assessments</a:t>
            </a:r>
          </a:p>
        </p:txBody>
      </p:sp>
      <p:grpSp>
        <p:nvGrpSpPr>
          <p:cNvPr name="Group 50" id="50"/>
          <p:cNvGrpSpPr/>
          <p:nvPr/>
        </p:nvGrpSpPr>
        <p:grpSpPr>
          <a:xfrm rot="0">
            <a:off x="602086" y="1919946"/>
            <a:ext cx="17062549" cy="2044793"/>
            <a:chOff x="0" y="0"/>
            <a:chExt cx="22750065" cy="2726391"/>
          </a:xfrm>
        </p:grpSpPr>
        <p:sp>
          <p:nvSpPr>
            <p:cNvPr name="TextBox 51" id="51"/>
            <p:cNvSpPr txBox="true"/>
            <p:nvPr/>
          </p:nvSpPr>
          <p:spPr>
            <a:xfrm rot="0">
              <a:off x="13" y="1183728"/>
              <a:ext cx="22750052" cy="1542663"/>
            </a:xfrm>
            <a:prstGeom prst="rect">
              <a:avLst/>
            </a:prstGeom>
          </p:spPr>
          <p:txBody>
            <a:bodyPr anchor="t" rtlCol="false" tIns="0" lIns="0" bIns="0" rIns="0">
              <a:spAutoFit/>
            </a:bodyPr>
            <a:lstStyle/>
            <a:p>
              <a:pPr algn="l">
                <a:lnSpc>
                  <a:spcPts val="3152"/>
                </a:lnSpc>
              </a:pPr>
              <a:r>
                <a:rPr lang="en-US" sz="1970" spc="78">
                  <a:solidFill>
                    <a:srgbClr val="222222"/>
                  </a:solidFill>
                  <a:latin typeface="Aileron"/>
                </a:rPr>
                <a:t>The Community Council, comprised of library leaders from MSIs, is responsible for advising on and providing oversight for all project activities.</a:t>
              </a:r>
              <a:r>
                <a:rPr lang="en-US" sz="1970" spc="78">
                  <a:solidFill>
                    <a:srgbClr val="222222"/>
                  </a:solidFill>
                  <a:latin typeface="Aileron"/>
                </a:rPr>
                <a:t> The Council r</a:t>
              </a:r>
              <a:r>
                <a:rPr lang="en-US" sz="1970" spc="78">
                  <a:solidFill>
                    <a:srgbClr val="222222"/>
                  </a:solidFill>
                  <a:latin typeface="Aileron"/>
                </a:rPr>
                <a:t>eviewed the results of the Shared Print Program Assessments, and through structured inquiry, shared additional perspectives to assist in analysis of barriers to the adoption of shared print by MSIs and in assessing the value shared print brings to MSIs.</a:t>
              </a:r>
            </a:p>
          </p:txBody>
        </p:sp>
        <p:sp>
          <p:nvSpPr>
            <p:cNvPr name="AutoShape 52" id="52"/>
            <p:cNvSpPr/>
            <p:nvPr/>
          </p:nvSpPr>
          <p:spPr>
            <a:xfrm flipV="true">
              <a:off x="13" y="832129"/>
              <a:ext cx="21923847" cy="16821"/>
            </a:xfrm>
            <a:prstGeom prst="line">
              <a:avLst/>
            </a:prstGeom>
            <a:ln cap="rnd" w="33644">
              <a:solidFill>
                <a:srgbClr val="0B1623"/>
              </a:solidFill>
              <a:prstDash val="solid"/>
              <a:headEnd type="none" len="sm" w="sm"/>
              <a:tailEnd type="none" len="sm" w="sm"/>
            </a:ln>
          </p:spPr>
        </p:sp>
        <p:sp>
          <p:nvSpPr>
            <p:cNvPr name="Freeform 53" id="53"/>
            <p:cNvSpPr/>
            <p:nvPr/>
          </p:nvSpPr>
          <p:spPr>
            <a:xfrm flipH="false" flipV="false" rot="0">
              <a:off x="21349753" y="237043"/>
              <a:ext cx="574120" cy="358042"/>
            </a:xfrm>
            <a:custGeom>
              <a:avLst/>
              <a:gdLst/>
              <a:ahLst/>
              <a:cxnLst/>
              <a:rect r="r" b="b" t="t" l="l"/>
              <a:pathLst>
                <a:path h="358042" w="574120">
                  <a:moveTo>
                    <a:pt x="0" y="0"/>
                  </a:moveTo>
                  <a:lnTo>
                    <a:pt x="574119" y="0"/>
                  </a:lnTo>
                  <a:lnTo>
                    <a:pt x="574119" y="358042"/>
                  </a:lnTo>
                  <a:lnTo>
                    <a:pt x="0" y="3580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54" id="54"/>
            <p:cNvSpPr txBox="true"/>
            <p:nvPr/>
          </p:nvSpPr>
          <p:spPr>
            <a:xfrm rot="0">
              <a:off x="13" y="-85725"/>
              <a:ext cx="3987715" cy="917854"/>
            </a:xfrm>
            <a:prstGeom prst="rect">
              <a:avLst/>
            </a:prstGeom>
          </p:spPr>
          <p:txBody>
            <a:bodyPr anchor="t" rtlCol="false" tIns="0" lIns="0" bIns="0" rIns="0">
              <a:spAutoFit/>
            </a:bodyPr>
            <a:lstStyle/>
            <a:p>
              <a:pPr algn="l">
                <a:lnSpc>
                  <a:spcPts val="5934"/>
                </a:lnSpc>
              </a:pPr>
              <a:r>
                <a:rPr lang="en-US" sz="4238">
                  <a:solidFill>
                    <a:srgbClr val="222222"/>
                  </a:solidFill>
                  <a:latin typeface="Aileron Ultra-Bold"/>
                </a:rPr>
                <a:t>CONTEXT</a:t>
              </a:r>
            </a:p>
          </p:txBody>
        </p:sp>
      </p:gr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AutoShape 2" id="2"/>
          <p:cNvSpPr/>
          <p:nvPr/>
        </p:nvSpPr>
        <p:spPr>
          <a:xfrm rot="0">
            <a:off x="1028700" y="1028700"/>
            <a:ext cx="5520877" cy="4114800"/>
          </a:xfrm>
          <a:prstGeom prst="rect">
            <a:avLst/>
          </a:prstGeom>
          <a:solidFill>
            <a:srgbClr val="393838"/>
          </a:solidFill>
        </p:spPr>
      </p:sp>
      <p:sp>
        <p:nvSpPr>
          <p:cNvPr name="AutoShape 3" id="3"/>
          <p:cNvSpPr/>
          <p:nvPr/>
        </p:nvSpPr>
        <p:spPr>
          <a:xfrm rot="0">
            <a:off x="1028700" y="5133975"/>
            <a:ext cx="5520877" cy="4114800"/>
          </a:xfrm>
          <a:prstGeom prst="rect">
            <a:avLst/>
          </a:prstGeom>
          <a:solidFill>
            <a:srgbClr val="D1D3D4"/>
          </a:solidFill>
        </p:spPr>
      </p:sp>
      <p:grpSp>
        <p:nvGrpSpPr>
          <p:cNvPr name="Group 4" id="4"/>
          <p:cNvGrpSpPr/>
          <p:nvPr/>
        </p:nvGrpSpPr>
        <p:grpSpPr>
          <a:xfrm rot="0">
            <a:off x="1499979" y="3880989"/>
            <a:ext cx="4578319" cy="4578319"/>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1BC41"/>
            </a:solidFill>
          </p:spPr>
        </p:sp>
      </p:grpSp>
      <p:grpSp>
        <p:nvGrpSpPr>
          <p:cNvPr name="Group 6" id="6"/>
          <p:cNvGrpSpPr>
            <a:grpSpLocks noChangeAspect="true"/>
          </p:cNvGrpSpPr>
          <p:nvPr/>
        </p:nvGrpSpPr>
        <p:grpSpPr>
          <a:xfrm rot="0">
            <a:off x="1499979" y="1827692"/>
            <a:ext cx="4578319" cy="4578301"/>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ED0D1"/>
            </a:solidFill>
            <a:ln w="12700">
              <a:solidFill>
                <a:srgbClr val="000000"/>
              </a:solidFill>
            </a:ln>
          </p:spPr>
        </p:sp>
      </p:grpSp>
      <p:sp>
        <p:nvSpPr>
          <p:cNvPr name="TextBox 8" id="8"/>
          <p:cNvSpPr txBox="true"/>
          <p:nvPr/>
        </p:nvSpPr>
        <p:spPr>
          <a:xfrm rot="0">
            <a:off x="1499979" y="3677663"/>
            <a:ext cx="4578319" cy="721906"/>
          </a:xfrm>
          <a:prstGeom prst="rect">
            <a:avLst/>
          </a:prstGeom>
        </p:spPr>
        <p:txBody>
          <a:bodyPr anchor="t" rtlCol="false" tIns="0" lIns="0" bIns="0" rIns="0">
            <a:spAutoFit/>
          </a:bodyPr>
          <a:lstStyle/>
          <a:p>
            <a:pPr algn="ctr">
              <a:lnSpc>
                <a:spcPts val="5880"/>
              </a:lnSpc>
            </a:pPr>
            <a:r>
              <a:rPr lang="en-US" sz="4200">
                <a:solidFill>
                  <a:srgbClr val="393838"/>
                </a:solidFill>
                <a:latin typeface="League Spartan"/>
              </a:rPr>
              <a:t>Goal 2</a:t>
            </a:r>
          </a:p>
        </p:txBody>
      </p:sp>
      <p:sp>
        <p:nvSpPr>
          <p:cNvPr name="TextBox 9" id="9"/>
          <p:cNvSpPr txBox="true"/>
          <p:nvPr/>
        </p:nvSpPr>
        <p:spPr>
          <a:xfrm rot="0">
            <a:off x="1499979" y="4485294"/>
            <a:ext cx="4578319" cy="511735"/>
          </a:xfrm>
          <a:prstGeom prst="rect">
            <a:avLst/>
          </a:prstGeom>
        </p:spPr>
        <p:txBody>
          <a:bodyPr anchor="t" rtlCol="false" tIns="0" lIns="0" bIns="0" rIns="0">
            <a:spAutoFit/>
          </a:bodyPr>
          <a:lstStyle/>
          <a:p>
            <a:pPr algn="ctr">
              <a:lnSpc>
                <a:spcPts val="4339"/>
              </a:lnSpc>
            </a:pPr>
            <a:r>
              <a:rPr lang="en-US" sz="3099">
                <a:solidFill>
                  <a:srgbClr val="393838"/>
                </a:solidFill>
                <a:latin typeface="Canva Sans"/>
              </a:rPr>
              <a:t>Update</a:t>
            </a:r>
          </a:p>
        </p:txBody>
      </p:sp>
      <p:sp>
        <p:nvSpPr>
          <p:cNvPr name="TextBox 10" id="10"/>
          <p:cNvSpPr txBox="true"/>
          <p:nvPr/>
        </p:nvSpPr>
        <p:spPr>
          <a:xfrm rot="0">
            <a:off x="7008381" y="971550"/>
            <a:ext cx="10861084" cy="8042551"/>
          </a:xfrm>
          <a:prstGeom prst="rect">
            <a:avLst/>
          </a:prstGeom>
        </p:spPr>
        <p:txBody>
          <a:bodyPr anchor="t" rtlCol="false" tIns="0" lIns="0" bIns="0" rIns="0">
            <a:spAutoFit/>
          </a:bodyPr>
          <a:lstStyle/>
          <a:p>
            <a:pPr algn="l">
              <a:lnSpc>
                <a:spcPts val="4060"/>
              </a:lnSpc>
            </a:pPr>
            <a:r>
              <a:rPr lang="en-US" sz="2900">
                <a:solidFill>
                  <a:srgbClr val="393838"/>
                </a:solidFill>
                <a:latin typeface="Canva Sans"/>
              </a:rPr>
              <a:t>Through the addition of four new MSI program participants, SCELC, EAST, and the Community Council will research the impact of MSIs on collection diversity. Program staff will support onboarding of new participants and research staff will support projects that test diversity audit strategies including bibliographic analysis.</a:t>
            </a:r>
          </a:p>
          <a:p>
            <a:pPr algn="l">
              <a:lnSpc>
                <a:spcPts val="4060"/>
              </a:lnSpc>
            </a:pPr>
          </a:p>
          <a:p>
            <a:pPr algn="l">
              <a:lnSpc>
                <a:spcPts val="4060"/>
              </a:lnSpc>
            </a:pPr>
          </a:p>
          <a:p>
            <a:pPr algn="l">
              <a:lnSpc>
                <a:spcPts val="4060"/>
              </a:lnSpc>
            </a:pPr>
            <a:r>
              <a:rPr lang="en-US" sz="2900">
                <a:solidFill>
                  <a:srgbClr val="393838"/>
                </a:solidFill>
                <a:latin typeface="Canva Sans Bold"/>
              </a:rPr>
              <a:t>Status</a:t>
            </a:r>
            <a:r>
              <a:rPr lang="en-US" sz="2900">
                <a:solidFill>
                  <a:srgbClr val="393838"/>
                </a:solidFill>
                <a:latin typeface="Canva Sans Bold"/>
              </a:rPr>
              <a:t>: </a:t>
            </a:r>
            <a:r>
              <a:rPr lang="en-US" sz="2900">
                <a:solidFill>
                  <a:srgbClr val="393838"/>
                </a:solidFill>
                <a:latin typeface="Canva Sans"/>
              </a:rPr>
              <a:t>In Progress</a:t>
            </a:r>
          </a:p>
          <a:p>
            <a:pPr algn="l">
              <a:lnSpc>
                <a:spcPts val="4060"/>
              </a:lnSpc>
            </a:pPr>
          </a:p>
          <a:p>
            <a:pPr algn="l">
              <a:lnSpc>
                <a:spcPts val="4060"/>
              </a:lnSpc>
            </a:pPr>
            <a:r>
              <a:rPr lang="en-US" sz="2900">
                <a:solidFill>
                  <a:srgbClr val="393838"/>
                </a:solidFill>
                <a:latin typeface="Canva Sans Bold"/>
              </a:rPr>
              <a:t>Challenges</a:t>
            </a:r>
            <a:r>
              <a:rPr lang="en-US" sz="2900">
                <a:solidFill>
                  <a:srgbClr val="393838"/>
                </a:solidFill>
                <a:latin typeface="Canva Sans Bold"/>
              </a:rPr>
              <a:t>:</a:t>
            </a:r>
            <a:r>
              <a:rPr lang="en-US" sz="2900">
                <a:solidFill>
                  <a:srgbClr val="393838"/>
                </a:solidFill>
                <a:latin typeface="Canva Sans"/>
              </a:rPr>
              <a:t> Limited bibliographic analysis tools, Onboarding requires time committment from participants</a:t>
            </a:r>
          </a:p>
          <a:p>
            <a:pPr algn="l">
              <a:lnSpc>
                <a:spcPts val="4060"/>
              </a:lnSpc>
            </a:pPr>
          </a:p>
          <a:p>
            <a:pPr algn="l">
              <a:lnSpc>
                <a:spcPts val="4060"/>
              </a:lnSpc>
            </a:pPr>
            <a:r>
              <a:rPr lang="en-US" sz="2900">
                <a:solidFill>
                  <a:srgbClr val="393838"/>
                </a:solidFill>
                <a:latin typeface="Canva Sans Bold"/>
              </a:rPr>
              <a:t>Final Report and Future Recommendations:</a:t>
            </a:r>
            <a:r>
              <a:rPr lang="en-US" sz="2900">
                <a:solidFill>
                  <a:srgbClr val="393838"/>
                </a:solidFill>
                <a:latin typeface="Canva Sans"/>
              </a:rPr>
              <a:t> Focus on FAST strategy, retrospective retention committment modeling</a:t>
            </a:r>
          </a:p>
          <a:p>
            <a:pPr algn="just">
              <a:lnSpc>
                <a:spcPts val="2663"/>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657225" y="1462657"/>
            <a:ext cx="5520877" cy="4114800"/>
          </a:xfrm>
          <a:prstGeom prst="rect">
            <a:avLst/>
          </a:prstGeom>
          <a:solidFill>
            <a:srgbClr val="393838"/>
          </a:solidFill>
        </p:spPr>
      </p:sp>
      <p:sp>
        <p:nvSpPr>
          <p:cNvPr name="AutoShape 3" id="3"/>
          <p:cNvSpPr/>
          <p:nvPr/>
        </p:nvSpPr>
        <p:spPr>
          <a:xfrm rot="0">
            <a:off x="657225" y="5567932"/>
            <a:ext cx="5520877" cy="4114800"/>
          </a:xfrm>
          <a:prstGeom prst="rect">
            <a:avLst/>
          </a:prstGeom>
          <a:solidFill>
            <a:srgbClr val="D1D3D4"/>
          </a:solidFill>
        </p:spPr>
      </p:sp>
      <p:grpSp>
        <p:nvGrpSpPr>
          <p:cNvPr name="Group 4" id="4"/>
          <p:cNvGrpSpPr/>
          <p:nvPr/>
        </p:nvGrpSpPr>
        <p:grpSpPr>
          <a:xfrm rot="0">
            <a:off x="1128504" y="4314945"/>
            <a:ext cx="4578319" cy="4578319"/>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2407F"/>
            </a:solidFill>
          </p:spPr>
        </p:sp>
      </p:grpSp>
      <p:grpSp>
        <p:nvGrpSpPr>
          <p:cNvPr name="Group 6" id="6"/>
          <p:cNvGrpSpPr>
            <a:grpSpLocks noChangeAspect="true"/>
          </p:cNvGrpSpPr>
          <p:nvPr/>
        </p:nvGrpSpPr>
        <p:grpSpPr>
          <a:xfrm rot="0">
            <a:off x="1128504" y="2261648"/>
            <a:ext cx="4578319" cy="4578301"/>
            <a:chOff x="0" y="0"/>
            <a:chExt cx="6350000" cy="6349975"/>
          </a:xfrm>
        </p:grpSpPr>
        <p:sp>
          <p:nvSpPr>
            <p:cNvPr name="Freeform 7" id="7"/>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CED0D1"/>
            </a:solidFill>
            <a:ln w="12700">
              <a:solidFill>
                <a:srgbClr val="000000"/>
              </a:solidFill>
            </a:ln>
          </p:spPr>
        </p:sp>
      </p:grpSp>
      <p:grpSp>
        <p:nvGrpSpPr>
          <p:cNvPr name="Group 8" id="8"/>
          <p:cNvGrpSpPr/>
          <p:nvPr/>
        </p:nvGrpSpPr>
        <p:grpSpPr>
          <a:xfrm rot="0">
            <a:off x="7107400" y="3013811"/>
            <a:ext cx="771999" cy="771999"/>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2407F"/>
            </a:solidFill>
          </p:spPr>
        </p:sp>
      </p:grpSp>
      <p:grpSp>
        <p:nvGrpSpPr>
          <p:cNvPr name="Group 10" id="10"/>
          <p:cNvGrpSpPr/>
          <p:nvPr/>
        </p:nvGrpSpPr>
        <p:grpSpPr>
          <a:xfrm rot="0">
            <a:off x="7107400" y="4293652"/>
            <a:ext cx="771999" cy="771999"/>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84B78"/>
            </a:solidFill>
          </p:spPr>
        </p:sp>
      </p:grpSp>
      <p:grpSp>
        <p:nvGrpSpPr>
          <p:cNvPr name="Group 12" id="12"/>
          <p:cNvGrpSpPr/>
          <p:nvPr/>
        </p:nvGrpSpPr>
        <p:grpSpPr>
          <a:xfrm rot="0">
            <a:off x="7107400" y="5573492"/>
            <a:ext cx="771999" cy="771999"/>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FC36D"/>
            </a:solidFill>
          </p:spPr>
        </p:sp>
      </p:grpSp>
      <p:sp>
        <p:nvSpPr>
          <p:cNvPr name="Freeform 14" id="14"/>
          <p:cNvSpPr/>
          <p:nvPr/>
        </p:nvSpPr>
        <p:spPr>
          <a:xfrm flipH="false" flipV="false" rot="0">
            <a:off x="657225" y="9449677"/>
            <a:ext cx="5520877" cy="801648"/>
          </a:xfrm>
          <a:custGeom>
            <a:avLst/>
            <a:gdLst/>
            <a:ahLst/>
            <a:cxnLst/>
            <a:rect r="r" b="b" t="t" l="l"/>
            <a:pathLst>
              <a:path h="801648" w="5520877">
                <a:moveTo>
                  <a:pt x="0" y="0"/>
                </a:moveTo>
                <a:lnTo>
                  <a:pt x="5520877" y="0"/>
                </a:lnTo>
                <a:lnTo>
                  <a:pt x="5520877" y="801648"/>
                </a:lnTo>
                <a:lnTo>
                  <a:pt x="0" y="801648"/>
                </a:lnTo>
                <a:lnTo>
                  <a:pt x="0" y="0"/>
                </a:lnTo>
                <a:close/>
              </a:path>
            </a:pathLst>
          </a:custGeom>
          <a:blipFill>
            <a:blip r:embed="rId3"/>
            <a:stretch>
              <a:fillRect l="-1566" t="-1600" r="0" b="-1600"/>
            </a:stretch>
          </a:blipFill>
        </p:spPr>
      </p:sp>
      <p:grpSp>
        <p:nvGrpSpPr>
          <p:cNvPr name="Group 15" id="15"/>
          <p:cNvGrpSpPr/>
          <p:nvPr/>
        </p:nvGrpSpPr>
        <p:grpSpPr>
          <a:xfrm rot="0">
            <a:off x="7107400" y="7200900"/>
            <a:ext cx="10408601" cy="3086100"/>
            <a:chOff x="0" y="0"/>
            <a:chExt cx="2741360" cy="812800"/>
          </a:xfrm>
        </p:grpSpPr>
        <p:sp>
          <p:nvSpPr>
            <p:cNvPr name="Freeform 16" id="16"/>
            <p:cNvSpPr/>
            <p:nvPr/>
          </p:nvSpPr>
          <p:spPr>
            <a:xfrm flipH="false" flipV="false" rot="0">
              <a:off x="0" y="0"/>
              <a:ext cx="2741360" cy="812800"/>
            </a:xfrm>
            <a:custGeom>
              <a:avLst/>
              <a:gdLst/>
              <a:ahLst/>
              <a:cxnLst/>
              <a:rect r="r" b="b" t="t" l="l"/>
              <a:pathLst>
                <a:path h="812800" w="2741360">
                  <a:moveTo>
                    <a:pt x="0" y="0"/>
                  </a:moveTo>
                  <a:lnTo>
                    <a:pt x="2741360" y="0"/>
                  </a:lnTo>
                  <a:lnTo>
                    <a:pt x="2741360" y="812800"/>
                  </a:lnTo>
                  <a:lnTo>
                    <a:pt x="0" y="812800"/>
                  </a:lnTo>
                  <a:close/>
                </a:path>
              </a:pathLst>
            </a:custGeom>
            <a:solidFill>
              <a:srgbClr val="D1D3D4"/>
            </a:solidFill>
          </p:spPr>
        </p:sp>
        <p:sp>
          <p:nvSpPr>
            <p:cNvPr name="TextBox 17" id="17"/>
            <p:cNvSpPr txBox="true"/>
            <p:nvPr/>
          </p:nvSpPr>
          <p:spPr>
            <a:xfrm>
              <a:off x="0" y="-76200"/>
              <a:ext cx="2741360" cy="889000"/>
            </a:xfrm>
            <a:prstGeom prst="rect">
              <a:avLst/>
            </a:prstGeom>
          </p:spPr>
          <p:txBody>
            <a:bodyPr anchor="ctr" rtlCol="false" tIns="50800" lIns="50800" bIns="50800" rIns="50800"/>
            <a:lstStyle/>
            <a:p>
              <a:pPr algn="ctr">
                <a:lnSpc>
                  <a:spcPts val="2970"/>
                </a:lnSpc>
              </a:pPr>
            </a:p>
          </p:txBody>
        </p:sp>
      </p:grpSp>
      <p:sp>
        <p:nvSpPr>
          <p:cNvPr name="TextBox 18" id="18"/>
          <p:cNvSpPr txBox="true"/>
          <p:nvPr/>
        </p:nvSpPr>
        <p:spPr>
          <a:xfrm rot="0">
            <a:off x="1128504" y="3833656"/>
            <a:ext cx="4578319" cy="721995"/>
          </a:xfrm>
          <a:prstGeom prst="rect">
            <a:avLst/>
          </a:prstGeom>
        </p:spPr>
        <p:txBody>
          <a:bodyPr anchor="t" rtlCol="false" tIns="0" lIns="0" bIns="0" rIns="0">
            <a:spAutoFit/>
          </a:bodyPr>
          <a:lstStyle/>
          <a:p>
            <a:pPr algn="ctr">
              <a:lnSpc>
                <a:spcPts val="5880"/>
              </a:lnSpc>
            </a:pPr>
            <a:r>
              <a:rPr lang="en-US" sz="4200">
                <a:solidFill>
                  <a:srgbClr val="393838"/>
                </a:solidFill>
                <a:latin typeface="League Spartan"/>
              </a:rPr>
              <a:t>FAST</a:t>
            </a:r>
          </a:p>
        </p:txBody>
      </p:sp>
      <p:sp>
        <p:nvSpPr>
          <p:cNvPr name="TextBox 19" id="19"/>
          <p:cNvSpPr txBox="true"/>
          <p:nvPr/>
        </p:nvSpPr>
        <p:spPr>
          <a:xfrm rot="0">
            <a:off x="1128504" y="4660880"/>
            <a:ext cx="4578319" cy="976631"/>
          </a:xfrm>
          <a:prstGeom prst="rect">
            <a:avLst/>
          </a:prstGeom>
        </p:spPr>
        <p:txBody>
          <a:bodyPr anchor="t" rtlCol="false" tIns="0" lIns="0" bIns="0" rIns="0">
            <a:spAutoFit/>
          </a:bodyPr>
          <a:lstStyle/>
          <a:p>
            <a:pPr algn="ctr">
              <a:lnSpc>
                <a:spcPts val="3919"/>
              </a:lnSpc>
            </a:pPr>
            <a:r>
              <a:rPr lang="en-US" sz="2799">
                <a:solidFill>
                  <a:srgbClr val="393838"/>
                </a:solidFill>
                <a:latin typeface="Canva Sans"/>
              </a:rPr>
              <a:t>(Faceted Application of Subject Terminology)</a:t>
            </a:r>
          </a:p>
        </p:txBody>
      </p:sp>
      <p:sp>
        <p:nvSpPr>
          <p:cNvPr name="TextBox 20" id="20"/>
          <p:cNvSpPr txBox="true"/>
          <p:nvPr/>
        </p:nvSpPr>
        <p:spPr>
          <a:xfrm rot="0">
            <a:off x="8523218" y="2909908"/>
            <a:ext cx="8324178" cy="732155"/>
          </a:xfrm>
          <a:prstGeom prst="rect">
            <a:avLst/>
          </a:prstGeom>
        </p:spPr>
        <p:txBody>
          <a:bodyPr anchor="t" rtlCol="false" tIns="0" lIns="0" bIns="0" rIns="0">
            <a:spAutoFit/>
          </a:bodyPr>
          <a:lstStyle/>
          <a:p>
            <a:pPr algn="l">
              <a:lnSpc>
                <a:spcPts val="6400"/>
              </a:lnSpc>
            </a:pPr>
            <a:r>
              <a:rPr lang="en-US" sz="3200">
                <a:solidFill>
                  <a:srgbClr val="393838"/>
                </a:solidFill>
                <a:latin typeface="Garet Book"/>
              </a:rPr>
              <a:t>Faceted metadata based on LCSH</a:t>
            </a:r>
          </a:p>
        </p:txBody>
      </p:sp>
      <p:sp>
        <p:nvSpPr>
          <p:cNvPr name="TextBox 21" id="21"/>
          <p:cNvSpPr txBox="true"/>
          <p:nvPr/>
        </p:nvSpPr>
        <p:spPr>
          <a:xfrm rot="0">
            <a:off x="7220794" y="2993855"/>
            <a:ext cx="545211" cy="678561"/>
          </a:xfrm>
          <a:prstGeom prst="rect">
            <a:avLst/>
          </a:prstGeom>
        </p:spPr>
        <p:txBody>
          <a:bodyPr anchor="t" rtlCol="false" tIns="0" lIns="0" bIns="0" rIns="0">
            <a:spAutoFit/>
          </a:bodyPr>
          <a:lstStyle/>
          <a:p>
            <a:pPr algn="ctr">
              <a:lnSpc>
                <a:spcPts val="5652"/>
              </a:lnSpc>
            </a:pPr>
            <a:r>
              <a:rPr lang="en-US" sz="3600">
                <a:solidFill>
                  <a:srgbClr val="FDFDFA"/>
                </a:solidFill>
                <a:latin typeface="Garet"/>
              </a:rPr>
              <a:t>1</a:t>
            </a:r>
          </a:p>
        </p:txBody>
      </p:sp>
      <p:sp>
        <p:nvSpPr>
          <p:cNvPr name="TextBox 22" id="22"/>
          <p:cNvSpPr txBox="true"/>
          <p:nvPr/>
        </p:nvSpPr>
        <p:spPr>
          <a:xfrm rot="0">
            <a:off x="8364793" y="5502292"/>
            <a:ext cx="8641028" cy="685799"/>
          </a:xfrm>
          <a:prstGeom prst="rect">
            <a:avLst/>
          </a:prstGeom>
        </p:spPr>
        <p:txBody>
          <a:bodyPr anchor="t" rtlCol="false" tIns="0" lIns="0" bIns="0" rIns="0">
            <a:spAutoFit/>
          </a:bodyPr>
          <a:lstStyle/>
          <a:p>
            <a:pPr algn="l" marL="0" indent="0" lvl="1">
              <a:lnSpc>
                <a:spcPts val="6000"/>
              </a:lnSpc>
              <a:spcBef>
                <a:spcPct val="0"/>
              </a:spcBef>
            </a:pPr>
            <a:r>
              <a:rPr lang="en-US" sz="3000">
                <a:solidFill>
                  <a:srgbClr val="393838"/>
                </a:solidFill>
                <a:latin typeface="Garet Book"/>
              </a:rPr>
              <a:t>More flexible than subject heading analysis</a:t>
            </a:r>
          </a:p>
        </p:txBody>
      </p:sp>
      <p:sp>
        <p:nvSpPr>
          <p:cNvPr name="TextBox 23" id="23"/>
          <p:cNvSpPr txBox="true"/>
          <p:nvPr/>
        </p:nvSpPr>
        <p:spPr>
          <a:xfrm rot="0">
            <a:off x="7220794" y="4273696"/>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2</a:t>
            </a:r>
          </a:p>
        </p:txBody>
      </p:sp>
      <p:sp>
        <p:nvSpPr>
          <p:cNvPr name="TextBox 24" id="24"/>
          <p:cNvSpPr txBox="true"/>
          <p:nvPr/>
        </p:nvSpPr>
        <p:spPr>
          <a:xfrm rot="0">
            <a:off x="8364793" y="4189749"/>
            <a:ext cx="8324178" cy="732155"/>
          </a:xfrm>
          <a:prstGeom prst="rect">
            <a:avLst/>
          </a:prstGeom>
        </p:spPr>
        <p:txBody>
          <a:bodyPr anchor="t" rtlCol="false" tIns="0" lIns="0" bIns="0" rIns="0">
            <a:spAutoFit/>
          </a:bodyPr>
          <a:lstStyle/>
          <a:p>
            <a:pPr algn="l" marL="0" indent="0" lvl="1">
              <a:lnSpc>
                <a:spcPts val="6400"/>
              </a:lnSpc>
              <a:spcBef>
                <a:spcPct val="0"/>
              </a:spcBef>
            </a:pPr>
            <a:r>
              <a:rPr lang="en-US" sz="3200">
                <a:solidFill>
                  <a:srgbClr val="393838"/>
                </a:solidFill>
                <a:latin typeface="Garet Book"/>
              </a:rPr>
              <a:t>How is FAST metadata applied?</a:t>
            </a:r>
          </a:p>
        </p:txBody>
      </p:sp>
      <p:sp>
        <p:nvSpPr>
          <p:cNvPr name="TextBox 25" id="25"/>
          <p:cNvSpPr txBox="true"/>
          <p:nvPr/>
        </p:nvSpPr>
        <p:spPr>
          <a:xfrm rot="0">
            <a:off x="7220794" y="5553536"/>
            <a:ext cx="545211" cy="678561"/>
          </a:xfrm>
          <a:prstGeom prst="rect">
            <a:avLst/>
          </a:prstGeom>
        </p:spPr>
        <p:txBody>
          <a:bodyPr anchor="t" rtlCol="false" tIns="0" lIns="0" bIns="0" rIns="0">
            <a:spAutoFit/>
          </a:bodyPr>
          <a:lstStyle/>
          <a:p>
            <a:pPr algn="ctr" marL="0" indent="0" lvl="1">
              <a:lnSpc>
                <a:spcPts val="5652"/>
              </a:lnSpc>
              <a:spcBef>
                <a:spcPct val="0"/>
              </a:spcBef>
            </a:pPr>
            <a:r>
              <a:rPr lang="en-US" sz="3600" u="none">
                <a:solidFill>
                  <a:srgbClr val="FDFDFA"/>
                </a:solidFill>
                <a:latin typeface="Garet"/>
              </a:rPr>
              <a:t>3</a:t>
            </a:r>
          </a:p>
        </p:txBody>
      </p:sp>
      <p:sp>
        <p:nvSpPr>
          <p:cNvPr name="TextBox 26" id="26"/>
          <p:cNvSpPr txBox="true"/>
          <p:nvPr/>
        </p:nvSpPr>
        <p:spPr>
          <a:xfrm rot="0">
            <a:off x="6753117" y="962025"/>
            <a:ext cx="10506183" cy="980662"/>
          </a:xfrm>
          <a:prstGeom prst="rect">
            <a:avLst/>
          </a:prstGeom>
        </p:spPr>
        <p:txBody>
          <a:bodyPr anchor="t" rtlCol="false" tIns="0" lIns="0" bIns="0" rIns="0">
            <a:spAutoFit/>
          </a:bodyPr>
          <a:lstStyle/>
          <a:p>
            <a:pPr algn="l">
              <a:lnSpc>
                <a:spcPts val="7842"/>
              </a:lnSpc>
            </a:pPr>
            <a:r>
              <a:rPr lang="en-US" sz="6032">
                <a:solidFill>
                  <a:srgbClr val="393838"/>
                </a:solidFill>
                <a:latin typeface="Garet"/>
              </a:rPr>
              <a:t>FAST Approach</a:t>
            </a:r>
          </a:p>
        </p:txBody>
      </p:sp>
      <p:sp>
        <p:nvSpPr>
          <p:cNvPr name="TextBox 27" id="27"/>
          <p:cNvSpPr txBox="true"/>
          <p:nvPr/>
        </p:nvSpPr>
        <p:spPr>
          <a:xfrm rot="0">
            <a:off x="7954882" y="7258914"/>
            <a:ext cx="9144000" cy="2884346"/>
          </a:xfrm>
          <a:prstGeom prst="rect">
            <a:avLst/>
          </a:prstGeom>
        </p:spPr>
        <p:txBody>
          <a:bodyPr anchor="t" rtlCol="false" tIns="0" lIns="0" bIns="0" rIns="0">
            <a:spAutoFit/>
          </a:bodyPr>
          <a:lstStyle/>
          <a:p>
            <a:pPr algn="l">
              <a:lnSpc>
                <a:spcPts val="3876"/>
              </a:lnSpc>
            </a:pPr>
            <a:r>
              <a:rPr lang="en-US" sz="2469" u="sng">
                <a:solidFill>
                  <a:srgbClr val="000000"/>
                </a:solidFill>
                <a:latin typeface="Garet"/>
              </a:rPr>
              <a:t>Example LCSH Headings under FAST African Americans:</a:t>
            </a:r>
          </a:p>
          <a:p>
            <a:pPr algn="l" marL="533106" indent="-266553" lvl="1">
              <a:lnSpc>
                <a:spcPts val="3876"/>
              </a:lnSpc>
              <a:buFont typeface="Arial"/>
              <a:buChar char="•"/>
            </a:pPr>
            <a:r>
              <a:rPr lang="en-US" sz="2469">
                <a:solidFill>
                  <a:srgbClr val="000000"/>
                </a:solidFill>
                <a:latin typeface="Garet"/>
              </a:rPr>
              <a:t>American literature -- African American authors</a:t>
            </a:r>
          </a:p>
          <a:p>
            <a:pPr algn="l" marL="533106" indent="-266553" lvl="1">
              <a:lnSpc>
                <a:spcPts val="3876"/>
              </a:lnSpc>
              <a:buFont typeface="Arial"/>
              <a:buChar char="•"/>
            </a:pPr>
            <a:r>
              <a:rPr lang="en-US" sz="2469">
                <a:solidFill>
                  <a:srgbClr val="000000"/>
                </a:solidFill>
                <a:latin typeface="Garet"/>
              </a:rPr>
              <a:t>African American Churches</a:t>
            </a:r>
          </a:p>
          <a:p>
            <a:pPr algn="l" marL="533106" indent="-266553" lvl="1">
              <a:lnSpc>
                <a:spcPts val="3876"/>
              </a:lnSpc>
              <a:buFont typeface="Arial"/>
              <a:buChar char="•"/>
            </a:pPr>
            <a:r>
              <a:rPr lang="en-US" sz="2469">
                <a:solidFill>
                  <a:srgbClr val="000000"/>
                </a:solidFill>
                <a:latin typeface="Garet"/>
              </a:rPr>
              <a:t>African American women doctoral students</a:t>
            </a:r>
          </a:p>
          <a:p>
            <a:pPr algn="l" marL="533106" indent="-266553" lvl="1">
              <a:lnSpc>
                <a:spcPts val="3876"/>
              </a:lnSpc>
              <a:buFont typeface="Arial"/>
              <a:buChar char="•"/>
            </a:pPr>
            <a:r>
              <a:rPr lang="en-US" sz="2469">
                <a:solidFill>
                  <a:srgbClr val="000000"/>
                </a:solidFill>
                <a:latin typeface="Garet"/>
              </a:rPr>
              <a:t>Expartiation -- African Americans</a:t>
            </a:r>
          </a:p>
          <a:p>
            <a:pPr algn="l" marL="533106" indent="-266553" lvl="1">
              <a:lnSpc>
                <a:spcPts val="3876"/>
              </a:lnSpc>
              <a:buFont typeface="Arial"/>
              <a:buChar char="•"/>
            </a:pPr>
            <a:r>
              <a:rPr lang="en-US" sz="2469">
                <a:solidFill>
                  <a:srgbClr val="000000"/>
                </a:solidFill>
                <a:latin typeface="Garet"/>
              </a:rPr>
              <a:t>Older African Americans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17857" y="731203"/>
            <a:ext cx="16052286" cy="537696"/>
          </a:xfrm>
          <a:prstGeom prst="rect">
            <a:avLst/>
          </a:prstGeom>
        </p:spPr>
        <p:txBody>
          <a:bodyPr anchor="t" rtlCol="false" tIns="0" lIns="0" bIns="0" rIns="0">
            <a:spAutoFit/>
          </a:bodyPr>
          <a:lstStyle/>
          <a:p>
            <a:pPr algn="ctr">
              <a:lnSpc>
                <a:spcPts val="4480"/>
              </a:lnSpc>
            </a:pPr>
            <a:r>
              <a:rPr lang="en-US" sz="3200">
                <a:solidFill>
                  <a:srgbClr val="000000"/>
                </a:solidFill>
                <a:latin typeface="Source Sans Pro"/>
              </a:rPr>
              <a:t>FAST is a </a:t>
            </a:r>
            <a:r>
              <a:rPr lang="en-US" sz="3200">
                <a:solidFill>
                  <a:srgbClr val="000000"/>
                </a:solidFill>
                <a:latin typeface="Source Sans Pro Italics"/>
              </a:rPr>
              <a:t>vast</a:t>
            </a:r>
            <a:r>
              <a:rPr lang="en-US" sz="3200">
                <a:solidFill>
                  <a:srgbClr val="000000"/>
                </a:solidFill>
                <a:latin typeface="Source Sans Pro"/>
              </a:rPr>
              <a:t> improvement over LC Class/LC Range-based Diversity Assessment</a:t>
            </a:r>
          </a:p>
        </p:txBody>
      </p:sp>
      <p:sp>
        <p:nvSpPr>
          <p:cNvPr name="TextBox 3" id="3"/>
          <p:cNvSpPr txBox="true"/>
          <p:nvPr/>
        </p:nvSpPr>
        <p:spPr>
          <a:xfrm rot="0">
            <a:off x="7366322" y="9066848"/>
            <a:ext cx="3555355" cy="521336"/>
          </a:xfrm>
          <a:prstGeom prst="rect">
            <a:avLst/>
          </a:prstGeom>
        </p:spPr>
        <p:txBody>
          <a:bodyPr anchor="t" rtlCol="false" tIns="0" lIns="0" bIns="0" rIns="0">
            <a:spAutoFit/>
          </a:bodyPr>
          <a:lstStyle/>
          <a:p>
            <a:pPr algn="ctr">
              <a:lnSpc>
                <a:spcPts val="4339"/>
              </a:lnSpc>
            </a:pPr>
            <a:r>
              <a:rPr lang="en-US" sz="3099">
                <a:solidFill>
                  <a:srgbClr val="000000"/>
                </a:solidFill>
                <a:latin typeface="Source Sans Pro"/>
              </a:rPr>
              <a:t>EAST(96 Institutions))</a:t>
            </a:r>
          </a:p>
        </p:txBody>
      </p:sp>
      <p:sp>
        <p:nvSpPr>
          <p:cNvPr name="TextBox 4" id="4"/>
          <p:cNvSpPr txBox="true"/>
          <p:nvPr/>
        </p:nvSpPr>
        <p:spPr>
          <a:xfrm rot="0">
            <a:off x="557336" y="1552585"/>
            <a:ext cx="6808987" cy="1189355"/>
          </a:xfrm>
          <a:prstGeom prst="rect">
            <a:avLst/>
          </a:prstGeom>
        </p:spPr>
        <p:txBody>
          <a:bodyPr anchor="t" rtlCol="false" tIns="0" lIns="0" bIns="0" rIns="0">
            <a:spAutoFit/>
          </a:bodyPr>
          <a:lstStyle/>
          <a:p>
            <a:pPr algn="ctr">
              <a:lnSpc>
                <a:spcPts val="3219"/>
              </a:lnSpc>
            </a:pPr>
            <a:r>
              <a:rPr lang="en-US" sz="2299">
                <a:solidFill>
                  <a:srgbClr val="000000"/>
                </a:solidFill>
                <a:latin typeface="Source Sans Pro"/>
              </a:rPr>
              <a:t>DT1-3415: History of Africa</a:t>
            </a:r>
          </a:p>
          <a:p>
            <a:pPr algn="ctr">
              <a:lnSpc>
                <a:spcPts val="3219"/>
              </a:lnSpc>
            </a:pPr>
            <a:r>
              <a:rPr lang="en-US" sz="2299">
                <a:solidFill>
                  <a:srgbClr val="000000"/>
                </a:solidFill>
                <a:latin typeface="Source Sans Pro"/>
              </a:rPr>
              <a:t>E184.5-185.98: Afro-Americans</a:t>
            </a:r>
          </a:p>
          <a:p>
            <a:pPr algn="ctr">
              <a:lnSpc>
                <a:spcPts val="3219"/>
              </a:lnSpc>
            </a:pPr>
            <a:r>
              <a:rPr lang="en-US" sz="2299">
                <a:solidFill>
                  <a:srgbClr val="000000"/>
                </a:solidFill>
                <a:latin typeface="Source Sans Pro"/>
              </a:rPr>
              <a:t>PL8000-8844: African Languages &amp; Literature</a:t>
            </a:r>
          </a:p>
        </p:txBody>
      </p:sp>
      <p:sp>
        <p:nvSpPr>
          <p:cNvPr name="TextBox 5" id="5"/>
          <p:cNvSpPr txBox="true"/>
          <p:nvPr/>
        </p:nvSpPr>
        <p:spPr>
          <a:xfrm rot="0">
            <a:off x="1862581" y="7187626"/>
            <a:ext cx="298416" cy="646127"/>
          </a:xfrm>
          <a:prstGeom prst="rect">
            <a:avLst/>
          </a:prstGeom>
        </p:spPr>
        <p:txBody>
          <a:bodyPr anchor="t" rtlCol="false" tIns="0" lIns="0" bIns="0" rIns="0">
            <a:spAutoFit/>
          </a:bodyPr>
          <a:lstStyle/>
          <a:p>
            <a:pPr algn="ctr">
              <a:lnSpc>
                <a:spcPts val="5346"/>
              </a:lnSpc>
            </a:pPr>
            <a:r>
              <a:rPr lang="en-US" sz="3819">
                <a:solidFill>
                  <a:srgbClr val="000000"/>
                </a:solidFill>
                <a:latin typeface="Source Sans Pro"/>
              </a:rPr>
              <a:t>D</a:t>
            </a:r>
          </a:p>
        </p:txBody>
      </p:sp>
      <p:sp>
        <p:nvSpPr>
          <p:cNvPr name="Freeform 6" id="6"/>
          <p:cNvSpPr/>
          <p:nvPr/>
        </p:nvSpPr>
        <p:spPr>
          <a:xfrm flipH="false" flipV="false" rot="0">
            <a:off x="246756" y="3073252"/>
            <a:ext cx="7958251" cy="4094880"/>
          </a:xfrm>
          <a:custGeom>
            <a:avLst/>
            <a:gdLst/>
            <a:ahLst/>
            <a:cxnLst/>
            <a:rect r="r" b="b" t="t" l="l"/>
            <a:pathLst>
              <a:path h="4094880" w="7958251">
                <a:moveTo>
                  <a:pt x="0" y="0"/>
                </a:moveTo>
                <a:lnTo>
                  <a:pt x="7958251" y="0"/>
                </a:lnTo>
                <a:lnTo>
                  <a:pt x="7958251" y="4094880"/>
                </a:lnTo>
                <a:lnTo>
                  <a:pt x="0" y="4094880"/>
                </a:lnTo>
                <a:lnTo>
                  <a:pt x="0" y="0"/>
                </a:lnTo>
                <a:close/>
              </a:path>
            </a:pathLst>
          </a:custGeom>
          <a:blipFill>
            <a:blip r:embed="rId3"/>
            <a:stretch>
              <a:fillRect l="0" t="0" r="-834" b="-12754"/>
            </a:stretch>
          </a:blipFill>
        </p:spPr>
      </p:sp>
      <p:sp>
        <p:nvSpPr>
          <p:cNvPr name="TextBox 7" id="7"/>
          <p:cNvSpPr txBox="true"/>
          <p:nvPr/>
        </p:nvSpPr>
        <p:spPr>
          <a:xfrm rot="0">
            <a:off x="6891691" y="7187626"/>
            <a:ext cx="274732" cy="646127"/>
          </a:xfrm>
          <a:prstGeom prst="rect">
            <a:avLst/>
          </a:prstGeom>
        </p:spPr>
        <p:txBody>
          <a:bodyPr anchor="t" rtlCol="false" tIns="0" lIns="0" bIns="0" rIns="0">
            <a:spAutoFit/>
          </a:bodyPr>
          <a:lstStyle/>
          <a:p>
            <a:pPr algn="ctr">
              <a:lnSpc>
                <a:spcPts val="5346"/>
              </a:lnSpc>
            </a:pPr>
            <a:r>
              <a:rPr lang="en-US" sz="3819">
                <a:solidFill>
                  <a:srgbClr val="000000"/>
                </a:solidFill>
                <a:latin typeface="Source Sans Pro"/>
              </a:rPr>
              <a:t>P</a:t>
            </a:r>
          </a:p>
        </p:txBody>
      </p:sp>
      <p:sp>
        <p:nvSpPr>
          <p:cNvPr name="TextBox 8" id="8"/>
          <p:cNvSpPr txBox="true"/>
          <p:nvPr/>
        </p:nvSpPr>
        <p:spPr>
          <a:xfrm rot="0">
            <a:off x="4399372" y="7187626"/>
            <a:ext cx="255785" cy="646127"/>
          </a:xfrm>
          <a:prstGeom prst="rect">
            <a:avLst/>
          </a:prstGeom>
        </p:spPr>
        <p:txBody>
          <a:bodyPr anchor="t" rtlCol="false" tIns="0" lIns="0" bIns="0" rIns="0">
            <a:spAutoFit/>
          </a:bodyPr>
          <a:lstStyle/>
          <a:p>
            <a:pPr algn="ctr">
              <a:lnSpc>
                <a:spcPts val="5346"/>
              </a:lnSpc>
            </a:pPr>
            <a:r>
              <a:rPr lang="en-US" sz="3819">
                <a:solidFill>
                  <a:srgbClr val="000000"/>
                </a:solidFill>
                <a:latin typeface="Source Sans Pro"/>
              </a:rPr>
              <a:t>E</a:t>
            </a:r>
          </a:p>
        </p:txBody>
      </p:sp>
      <p:sp>
        <p:nvSpPr>
          <p:cNvPr name="Freeform 9" id="9"/>
          <p:cNvSpPr/>
          <p:nvPr/>
        </p:nvSpPr>
        <p:spPr>
          <a:xfrm flipH="false" flipV="false" rot="0">
            <a:off x="8471859" y="2340116"/>
            <a:ext cx="9555471" cy="5712814"/>
          </a:xfrm>
          <a:custGeom>
            <a:avLst/>
            <a:gdLst/>
            <a:ahLst/>
            <a:cxnLst/>
            <a:rect r="r" b="b" t="t" l="l"/>
            <a:pathLst>
              <a:path h="5712814" w="9555471">
                <a:moveTo>
                  <a:pt x="0" y="0"/>
                </a:moveTo>
                <a:lnTo>
                  <a:pt x="9555471" y="0"/>
                </a:lnTo>
                <a:lnTo>
                  <a:pt x="9555471" y="5712813"/>
                </a:lnTo>
                <a:lnTo>
                  <a:pt x="0" y="5712813"/>
                </a:lnTo>
                <a:lnTo>
                  <a:pt x="0" y="0"/>
                </a:lnTo>
                <a:close/>
              </a:path>
            </a:pathLst>
          </a:custGeom>
          <a:blipFill>
            <a:blip r:embed="rId4"/>
            <a:stretch>
              <a:fillRect l="0" t="0" r="0" b="-4847"/>
            </a:stretch>
          </a:blipFill>
        </p:spPr>
      </p:sp>
      <p:sp>
        <p:nvSpPr>
          <p:cNvPr name="TextBox 10" id="10"/>
          <p:cNvSpPr txBox="true"/>
          <p:nvPr/>
        </p:nvSpPr>
        <p:spPr>
          <a:xfrm rot="0">
            <a:off x="557336" y="8108000"/>
            <a:ext cx="5264051" cy="1479588"/>
          </a:xfrm>
          <a:prstGeom prst="rect">
            <a:avLst/>
          </a:prstGeom>
        </p:spPr>
        <p:txBody>
          <a:bodyPr anchor="t" rtlCol="false" tIns="0" lIns="0" bIns="0" rIns="0">
            <a:spAutoFit/>
          </a:bodyPr>
          <a:lstStyle/>
          <a:p>
            <a:pPr algn="l">
              <a:lnSpc>
                <a:spcPts val="2940"/>
              </a:lnSpc>
            </a:pPr>
            <a:r>
              <a:rPr lang="en-US" sz="2100" u="sng">
                <a:solidFill>
                  <a:srgbClr val="000000"/>
                </a:solidFill>
                <a:latin typeface="Source Sans Pro"/>
              </a:rPr>
              <a:t>Range Recommendation From:</a:t>
            </a:r>
          </a:p>
          <a:p>
            <a:pPr algn="l">
              <a:lnSpc>
                <a:spcPts val="2940"/>
              </a:lnSpc>
            </a:pPr>
            <a:r>
              <a:rPr lang="en-US" sz="2100">
                <a:solidFill>
                  <a:srgbClr val="000000"/>
                </a:solidFill>
                <a:latin typeface="Source Sans Pro"/>
              </a:rPr>
              <a:t>  University of West Florida | University Libraries</a:t>
            </a:r>
          </a:p>
          <a:p>
            <a:pPr algn="l">
              <a:lnSpc>
                <a:spcPts val="2940"/>
              </a:lnSpc>
            </a:pPr>
            <a:r>
              <a:rPr lang="en-US" sz="2100">
                <a:solidFill>
                  <a:srgbClr val="000000"/>
                </a:solidFill>
                <a:latin typeface="Source Sans Pro"/>
              </a:rPr>
              <a:t>  Diversity Collection Audit &amp; Assessment</a:t>
            </a:r>
          </a:p>
          <a:p>
            <a:pPr algn="l">
              <a:lnSpc>
                <a:spcPts val="2940"/>
              </a:lnSpc>
            </a:pPr>
            <a:r>
              <a:rPr lang="en-US" sz="2100">
                <a:solidFill>
                  <a:srgbClr val="000000"/>
                </a:solidFill>
                <a:latin typeface="Source Sans Pro"/>
              </a:rPr>
              <a:t>  </a:t>
            </a:r>
            <a:r>
              <a:rPr lang="en-US" sz="2100">
                <a:solidFill>
                  <a:srgbClr val="000000"/>
                </a:solidFill>
                <a:latin typeface="Source Sans Pro"/>
                <a:hlinkClick r:id="rId5" tooltip="https://libguides.uwf.edu/divassess/aa"/>
              </a:rPr>
              <a:t>https://libguides.uwf.edu/divassess/aa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421846" y="6504773"/>
            <a:ext cx="5525270" cy="3461419"/>
          </a:xfrm>
          <a:custGeom>
            <a:avLst/>
            <a:gdLst/>
            <a:ahLst/>
            <a:cxnLst/>
            <a:rect r="r" b="b" t="t" l="l"/>
            <a:pathLst>
              <a:path h="3461419" w="5525270">
                <a:moveTo>
                  <a:pt x="0" y="0"/>
                </a:moveTo>
                <a:lnTo>
                  <a:pt x="5525270" y="0"/>
                </a:lnTo>
                <a:lnTo>
                  <a:pt x="5525270" y="3461419"/>
                </a:lnTo>
                <a:lnTo>
                  <a:pt x="0" y="3461419"/>
                </a:lnTo>
                <a:lnTo>
                  <a:pt x="0" y="0"/>
                </a:lnTo>
                <a:close/>
              </a:path>
            </a:pathLst>
          </a:custGeom>
          <a:blipFill>
            <a:blip r:embed="rId3"/>
            <a:stretch>
              <a:fillRect l="0" t="0" r="0" b="0"/>
            </a:stretch>
          </a:blipFill>
        </p:spPr>
      </p:sp>
      <p:sp>
        <p:nvSpPr>
          <p:cNvPr name="Freeform 3" id="3"/>
          <p:cNvSpPr/>
          <p:nvPr/>
        </p:nvSpPr>
        <p:spPr>
          <a:xfrm flipH="false" flipV="false" rot="0">
            <a:off x="6425616" y="6468551"/>
            <a:ext cx="5656403" cy="3533863"/>
          </a:xfrm>
          <a:custGeom>
            <a:avLst/>
            <a:gdLst/>
            <a:ahLst/>
            <a:cxnLst/>
            <a:rect r="r" b="b" t="t" l="l"/>
            <a:pathLst>
              <a:path h="3533863" w="5656403">
                <a:moveTo>
                  <a:pt x="0" y="0"/>
                </a:moveTo>
                <a:lnTo>
                  <a:pt x="5656403" y="0"/>
                </a:lnTo>
                <a:lnTo>
                  <a:pt x="5656403" y="3533863"/>
                </a:lnTo>
                <a:lnTo>
                  <a:pt x="0" y="3533863"/>
                </a:lnTo>
                <a:lnTo>
                  <a:pt x="0" y="0"/>
                </a:lnTo>
                <a:close/>
              </a:path>
            </a:pathLst>
          </a:custGeom>
          <a:blipFill>
            <a:blip r:embed="rId4"/>
            <a:stretch>
              <a:fillRect l="0" t="0" r="0" b="0"/>
            </a:stretch>
          </a:blipFill>
        </p:spPr>
      </p:sp>
      <p:sp>
        <p:nvSpPr>
          <p:cNvPr name="Freeform 4" id="4"/>
          <p:cNvSpPr/>
          <p:nvPr/>
        </p:nvSpPr>
        <p:spPr>
          <a:xfrm flipH="false" flipV="false" rot="0">
            <a:off x="352065" y="6504773"/>
            <a:ext cx="5579831" cy="3497641"/>
          </a:xfrm>
          <a:custGeom>
            <a:avLst/>
            <a:gdLst/>
            <a:ahLst/>
            <a:cxnLst/>
            <a:rect r="r" b="b" t="t" l="l"/>
            <a:pathLst>
              <a:path h="3497641" w="5579831">
                <a:moveTo>
                  <a:pt x="0" y="0"/>
                </a:moveTo>
                <a:lnTo>
                  <a:pt x="5579830" y="0"/>
                </a:lnTo>
                <a:lnTo>
                  <a:pt x="5579830" y="3497641"/>
                </a:lnTo>
                <a:lnTo>
                  <a:pt x="0" y="3497641"/>
                </a:lnTo>
                <a:lnTo>
                  <a:pt x="0" y="0"/>
                </a:lnTo>
                <a:close/>
              </a:path>
            </a:pathLst>
          </a:custGeom>
          <a:blipFill>
            <a:blip r:embed="rId5"/>
            <a:stretch>
              <a:fillRect l="0" t="0" r="0" b="0"/>
            </a:stretch>
          </a:blipFill>
        </p:spPr>
      </p:sp>
      <p:sp>
        <p:nvSpPr>
          <p:cNvPr name="Freeform 5" id="5"/>
          <p:cNvSpPr/>
          <p:nvPr/>
        </p:nvSpPr>
        <p:spPr>
          <a:xfrm flipH="false" flipV="false" rot="0">
            <a:off x="12421846" y="2253051"/>
            <a:ext cx="5678800" cy="3227599"/>
          </a:xfrm>
          <a:custGeom>
            <a:avLst/>
            <a:gdLst/>
            <a:ahLst/>
            <a:cxnLst/>
            <a:rect r="r" b="b" t="t" l="l"/>
            <a:pathLst>
              <a:path h="3227599" w="5678800">
                <a:moveTo>
                  <a:pt x="0" y="0"/>
                </a:moveTo>
                <a:lnTo>
                  <a:pt x="5678800" y="0"/>
                </a:lnTo>
                <a:lnTo>
                  <a:pt x="5678800" y="3227600"/>
                </a:lnTo>
                <a:lnTo>
                  <a:pt x="0" y="3227600"/>
                </a:lnTo>
                <a:lnTo>
                  <a:pt x="0" y="0"/>
                </a:lnTo>
                <a:close/>
              </a:path>
            </a:pathLst>
          </a:custGeom>
          <a:blipFill>
            <a:blip r:embed="rId6"/>
            <a:stretch>
              <a:fillRect l="0" t="0" r="0" b="0"/>
            </a:stretch>
          </a:blipFill>
        </p:spPr>
      </p:sp>
      <p:sp>
        <p:nvSpPr>
          <p:cNvPr name="Freeform 6" id="6"/>
          <p:cNvSpPr/>
          <p:nvPr/>
        </p:nvSpPr>
        <p:spPr>
          <a:xfrm flipH="false" flipV="false" rot="0">
            <a:off x="6305215" y="2184004"/>
            <a:ext cx="5897205" cy="3365694"/>
          </a:xfrm>
          <a:custGeom>
            <a:avLst/>
            <a:gdLst/>
            <a:ahLst/>
            <a:cxnLst/>
            <a:rect r="r" b="b" t="t" l="l"/>
            <a:pathLst>
              <a:path h="3365694" w="5897205">
                <a:moveTo>
                  <a:pt x="0" y="0"/>
                </a:moveTo>
                <a:lnTo>
                  <a:pt x="5897205" y="0"/>
                </a:lnTo>
                <a:lnTo>
                  <a:pt x="5897205" y="3365694"/>
                </a:lnTo>
                <a:lnTo>
                  <a:pt x="0" y="3365694"/>
                </a:lnTo>
                <a:lnTo>
                  <a:pt x="0" y="0"/>
                </a:lnTo>
                <a:close/>
              </a:path>
            </a:pathLst>
          </a:custGeom>
          <a:blipFill>
            <a:blip r:embed="rId7"/>
            <a:stretch>
              <a:fillRect l="0" t="0" r="0" b="0"/>
            </a:stretch>
          </a:blipFill>
        </p:spPr>
      </p:sp>
      <p:sp>
        <p:nvSpPr>
          <p:cNvPr name="Freeform 7" id="7"/>
          <p:cNvSpPr/>
          <p:nvPr/>
        </p:nvSpPr>
        <p:spPr>
          <a:xfrm flipH="false" flipV="false" rot="0">
            <a:off x="394656" y="2253051"/>
            <a:ext cx="5494648" cy="3161453"/>
          </a:xfrm>
          <a:custGeom>
            <a:avLst/>
            <a:gdLst/>
            <a:ahLst/>
            <a:cxnLst/>
            <a:rect r="r" b="b" t="t" l="l"/>
            <a:pathLst>
              <a:path h="3161453" w="5494648">
                <a:moveTo>
                  <a:pt x="0" y="0"/>
                </a:moveTo>
                <a:lnTo>
                  <a:pt x="5494648" y="0"/>
                </a:lnTo>
                <a:lnTo>
                  <a:pt x="5494648" y="3161453"/>
                </a:lnTo>
                <a:lnTo>
                  <a:pt x="0" y="3161453"/>
                </a:lnTo>
                <a:lnTo>
                  <a:pt x="0" y="0"/>
                </a:lnTo>
                <a:close/>
              </a:path>
            </a:pathLst>
          </a:custGeom>
          <a:blipFill>
            <a:blip r:embed="rId8"/>
            <a:stretch>
              <a:fillRect l="0" t="0" r="0" b="0"/>
            </a:stretch>
          </a:blipFill>
        </p:spPr>
      </p:sp>
      <p:sp>
        <p:nvSpPr>
          <p:cNvPr name="Freeform 8" id="8"/>
          <p:cNvSpPr/>
          <p:nvPr/>
        </p:nvSpPr>
        <p:spPr>
          <a:xfrm flipH="false" flipV="false" rot="0">
            <a:off x="394656" y="2253051"/>
            <a:ext cx="5129633" cy="506329"/>
          </a:xfrm>
          <a:custGeom>
            <a:avLst/>
            <a:gdLst/>
            <a:ahLst/>
            <a:cxnLst/>
            <a:rect r="r" b="b" t="t" l="l"/>
            <a:pathLst>
              <a:path h="506329" w="5129633">
                <a:moveTo>
                  <a:pt x="0" y="0"/>
                </a:moveTo>
                <a:lnTo>
                  <a:pt x="5129633" y="0"/>
                </a:lnTo>
                <a:lnTo>
                  <a:pt x="5129633" y="506329"/>
                </a:lnTo>
                <a:lnTo>
                  <a:pt x="0" y="506329"/>
                </a:lnTo>
                <a:lnTo>
                  <a:pt x="0" y="0"/>
                </a:lnTo>
                <a:close/>
              </a:path>
            </a:pathLst>
          </a:custGeom>
          <a:blipFill>
            <a:blip r:embed="rId9"/>
            <a:stretch>
              <a:fillRect l="0" t="0" r="-43649" b="0"/>
            </a:stretch>
          </a:blipFill>
        </p:spPr>
      </p:sp>
      <p:sp>
        <p:nvSpPr>
          <p:cNvPr name="AutoShape 9" id="9"/>
          <p:cNvSpPr/>
          <p:nvPr/>
        </p:nvSpPr>
        <p:spPr>
          <a:xfrm flipH="true">
            <a:off x="1632957" y="8393907"/>
            <a:ext cx="0" cy="377207"/>
          </a:xfrm>
          <a:prstGeom prst="line">
            <a:avLst/>
          </a:prstGeom>
          <a:ln cap="flat" w="38100">
            <a:solidFill>
              <a:srgbClr val="000000"/>
            </a:solidFill>
            <a:prstDash val="solid"/>
            <a:headEnd type="none" len="sm" w="sm"/>
            <a:tailEnd type="arrow" len="sm" w="med"/>
          </a:ln>
        </p:spPr>
      </p:sp>
      <p:sp>
        <p:nvSpPr>
          <p:cNvPr name="AutoShape 10" id="10"/>
          <p:cNvSpPr/>
          <p:nvPr/>
        </p:nvSpPr>
        <p:spPr>
          <a:xfrm flipH="true">
            <a:off x="1880412" y="7858275"/>
            <a:ext cx="0" cy="377207"/>
          </a:xfrm>
          <a:prstGeom prst="line">
            <a:avLst/>
          </a:prstGeom>
          <a:ln cap="flat" w="38100">
            <a:solidFill>
              <a:srgbClr val="000000"/>
            </a:solidFill>
            <a:prstDash val="solid"/>
            <a:headEnd type="none" len="sm" w="sm"/>
            <a:tailEnd type="arrow" len="sm" w="med"/>
          </a:ln>
        </p:spPr>
      </p:sp>
      <p:sp>
        <p:nvSpPr>
          <p:cNvPr name="AutoShape 11" id="11"/>
          <p:cNvSpPr/>
          <p:nvPr/>
        </p:nvSpPr>
        <p:spPr>
          <a:xfrm>
            <a:off x="4056113" y="7858275"/>
            <a:ext cx="0" cy="377207"/>
          </a:xfrm>
          <a:prstGeom prst="line">
            <a:avLst/>
          </a:prstGeom>
          <a:ln cap="flat" w="38100">
            <a:solidFill>
              <a:srgbClr val="000000"/>
            </a:solidFill>
            <a:prstDash val="solid"/>
            <a:headEnd type="none" len="sm" w="sm"/>
            <a:tailEnd type="arrow" len="sm" w="med"/>
          </a:ln>
        </p:spPr>
      </p:sp>
      <p:sp>
        <p:nvSpPr>
          <p:cNvPr name="Freeform 12" id="12"/>
          <p:cNvSpPr/>
          <p:nvPr/>
        </p:nvSpPr>
        <p:spPr>
          <a:xfrm flipH="false" flipV="false" rot="0">
            <a:off x="12421846" y="2253051"/>
            <a:ext cx="4722293" cy="506329"/>
          </a:xfrm>
          <a:custGeom>
            <a:avLst/>
            <a:gdLst/>
            <a:ahLst/>
            <a:cxnLst/>
            <a:rect r="r" b="b" t="t" l="l"/>
            <a:pathLst>
              <a:path h="506329" w="4722293">
                <a:moveTo>
                  <a:pt x="0" y="0"/>
                </a:moveTo>
                <a:lnTo>
                  <a:pt x="4722293" y="0"/>
                </a:lnTo>
                <a:lnTo>
                  <a:pt x="4722293" y="506329"/>
                </a:lnTo>
                <a:lnTo>
                  <a:pt x="0" y="506329"/>
                </a:lnTo>
                <a:lnTo>
                  <a:pt x="0" y="0"/>
                </a:lnTo>
                <a:close/>
              </a:path>
            </a:pathLst>
          </a:custGeom>
          <a:blipFill>
            <a:blip r:embed="rId10"/>
            <a:stretch>
              <a:fillRect l="0" t="0" r="0" b="0"/>
            </a:stretch>
          </a:blipFill>
        </p:spPr>
      </p:sp>
      <p:sp>
        <p:nvSpPr>
          <p:cNvPr name="Freeform 13" id="13"/>
          <p:cNvSpPr/>
          <p:nvPr/>
        </p:nvSpPr>
        <p:spPr>
          <a:xfrm flipH="false" flipV="false" rot="0">
            <a:off x="6305215" y="2184004"/>
            <a:ext cx="5268930" cy="529950"/>
          </a:xfrm>
          <a:custGeom>
            <a:avLst/>
            <a:gdLst/>
            <a:ahLst/>
            <a:cxnLst/>
            <a:rect r="r" b="b" t="t" l="l"/>
            <a:pathLst>
              <a:path h="529950" w="5268930">
                <a:moveTo>
                  <a:pt x="0" y="0"/>
                </a:moveTo>
                <a:lnTo>
                  <a:pt x="5268929" y="0"/>
                </a:lnTo>
                <a:lnTo>
                  <a:pt x="5268929" y="529951"/>
                </a:lnTo>
                <a:lnTo>
                  <a:pt x="0" y="529951"/>
                </a:lnTo>
                <a:lnTo>
                  <a:pt x="0" y="0"/>
                </a:lnTo>
                <a:close/>
              </a:path>
            </a:pathLst>
          </a:custGeom>
          <a:blipFill>
            <a:blip r:embed="rId11"/>
            <a:stretch>
              <a:fillRect l="0" t="0" r="0" b="0"/>
            </a:stretch>
          </a:blipFill>
        </p:spPr>
      </p:sp>
      <p:sp>
        <p:nvSpPr>
          <p:cNvPr name="TextBox 14" id="14"/>
          <p:cNvSpPr txBox="true"/>
          <p:nvPr/>
        </p:nvSpPr>
        <p:spPr>
          <a:xfrm rot="0">
            <a:off x="2641546" y="9813502"/>
            <a:ext cx="1000869" cy="339725"/>
          </a:xfrm>
          <a:prstGeom prst="rect">
            <a:avLst/>
          </a:prstGeom>
        </p:spPr>
        <p:txBody>
          <a:bodyPr anchor="t" rtlCol="false" tIns="0" lIns="0" bIns="0" rIns="0">
            <a:spAutoFit/>
          </a:bodyPr>
          <a:lstStyle/>
          <a:p>
            <a:pPr algn="ctr">
              <a:lnSpc>
                <a:spcPts val="2799"/>
              </a:lnSpc>
            </a:pPr>
            <a:r>
              <a:rPr lang="en-US" sz="1999">
                <a:solidFill>
                  <a:srgbClr val="000000"/>
                </a:solidFill>
                <a:latin typeface="Source Sans Pro"/>
              </a:rPr>
              <a:t>EAST (96)</a:t>
            </a:r>
          </a:p>
        </p:txBody>
      </p:sp>
      <p:sp>
        <p:nvSpPr>
          <p:cNvPr name="TextBox 15" id="15"/>
          <p:cNvSpPr txBox="true"/>
          <p:nvPr/>
        </p:nvSpPr>
        <p:spPr>
          <a:xfrm rot="0">
            <a:off x="8120714" y="9784265"/>
            <a:ext cx="2266206"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SCELC Shared Print (36)</a:t>
            </a:r>
          </a:p>
        </p:txBody>
      </p:sp>
      <p:sp>
        <p:nvSpPr>
          <p:cNvPr name="TextBox 16" id="16"/>
          <p:cNvSpPr txBox="true"/>
          <p:nvPr/>
        </p:nvSpPr>
        <p:spPr>
          <a:xfrm rot="0">
            <a:off x="14272769" y="9784265"/>
            <a:ext cx="2266206"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SCELC Shared Print (36)</a:t>
            </a:r>
          </a:p>
        </p:txBody>
      </p:sp>
      <p:sp>
        <p:nvSpPr>
          <p:cNvPr name="AutoShape 17" id="17"/>
          <p:cNvSpPr/>
          <p:nvPr/>
        </p:nvSpPr>
        <p:spPr>
          <a:xfrm>
            <a:off x="8208075" y="8046879"/>
            <a:ext cx="0" cy="377207"/>
          </a:xfrm>
          <a:prstGeom prst="line">
            <a:avLst/>
          </a:prstGeom>
          <a:ln cap="flat" w="38100">
            <a:solidFill>
              <a:srgbClr val="000000"/>
            </a:solidFill>
            <a:prstDash val="solid"/>
            <a:headEnd type="none" len="sm" w="sm"/>
            <a:tailEnd type="arrow" len="sm" w="med"/>
          </a:ln>
        </p:spPr>
      </p:sp>
      <p:sp>
        <p:nvSpPr>
          <p:cNvPr name="AutoShape 18" id="18"/>
          <p:cNvSpPr/>
          <p:nvPr/>
        </p:nvSpPr>
        <p:spPr>
          <a:xfrm>
            <a:off x="10186410" y="7858275"/>
            <a:ext cx="0" cy="377207"/>
          </a:xfrm>
          <a:prstGeom prst="line">
            <a:avLst/>
          </a:prstGeom>
          <a:ln cap="flat" w="38100">
            <a:solidFill>
              <a:srgbClr val="000000"/>
            </a:solidFill>
            <a:prstDash val="solid"/>
            <a:headEnd type="none" len="sm" w="sm"/>
            <a:tailEnd type="arrow" len="sm" w="med"/>
          </a:ln>
        </p:spPr>
      </p:sp>
      <p:sp>
        <p:nvSpPr>
          <p:cNvPr name="AutoShape 19" id="19"/>
          <p:cNvSpPr/>
          <p:nvPr/>
        </p:nvSpPr>
        <p:spPr>
          <a:xfrm>
            <a:off x="13640071" y="8016700"/>
            <a:ext cx="0" cy="377207"/>
          </a:xfrm>
          <a:prstGeom prst="line">
            <a:avLst/>
          </a:prstGeom>
          <a:ln cap="flat" w="38100">
            <a:solidFill>
              <a:srgbClr val="000000"/>
            </a:solidFill>
            <a:prstDash val="solid"/>
            <a:headEnd type="none" len="sm" w="sm"/>
            <a:tailEnd type="arrow" len="sm" w="med"/>
          </a:ln>
        </p:spPr>
      </p:sp>
      <p:sp>
        <p:nvSpPr>
          <p:cNvPr name="AutoShape 20" id="20"/>
          <p:cNvSpPr/>
          <p:nvPr/>
        </p:nvSpPr>
        <p:spPr>
          <a:xfrm>
            <a:off x="16058689" y="7828097"/>
            <a:ext cx="0" cy="377207"/>
          </a:xfrm>
          <a:prstGeom prst="line">
            <a:avLst/>
          </a:prstGeom>
          <a:ln cap="flat" w="38100">
            <a:solidFill>
              <a:srgbClr val="000000"/>
            </a:solidFill>
            <a:prstDash val="solid"/>
            <a:headEnd type="none" len="sm" w="sm"/>
            <a:tailEnd type="arrow" len="sm" w="med"/>
          </a:ln>
        </p:spPr>
      </p:sp>
      <p:sp>
        <p:nvSpPr>
          <p:cNvPr name="TextBox 21" id="21"/>
          <p:cNvSpPr txBox="true"/>
          <p:nvPr/>
        </p:nvSpPr>
        <p:spPr>
          <a:xfrm rot="0">
            <a:off x="1591211" y="5164421"/>
            <a:ext cx="140643"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D</a:t>
            </a:r>
          </a:p>
        </p:txBody>
      </p:sp>
      <p:sp>
        <p:nvSpPr>
          <p:cNvPr name="TextBox 22" id="22"/>
          <p:cNvSpPr txBox="true"/>
          <p:nvPr/>
        </p:nvSpPr>
        <p:spPr>
          <a:xfrm rot="0">
            <a:off x="3282607" y="5164421"/>
            <a:ext cx="120551"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E</a:t>
            </a:r>
          </a:p>
        </p:txBody>
      </p:sp>
      <p:sp>
        <p:nvSpPr>
          <p:cNvPr name="TextBox 23" id="23"/>
          <p:cNvSpPr txBox="true"/>
          <p:nvPr/>
        </p:nvSpPr>
        <p:spPr>
          <a:xfrm rot="0">
            <a:off x="4955732" y="5164421"/>
            <a:ext cx="129480"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P</a:t>
            </a:r>
          </a:p>
        </p:txBody>
      </p:sp>
      <p:sp>
        <p:nvSpPr>
          <p:cNvPr name="TextBox 24" id="24"/>
          <p:cNvSpPr txBox="true"/>
          <p:nvPr/>
        </p:nvSpPr>
        <p:spPr>
          <a:xfrm rot="0">
            <a:off x="10737494" y="5298723"/>
            <a:ext cx="129480"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P</a:t>
            </a:r>
          </a:p>
        </p:txBody>
      </p:sp>
      <p:sp>
        <p:nvSpPr>
          <p:cNvPr name="TextBox 25" id="25"/>
          <p:cNvSpPr txBox="true"/>
          <p:nvPr/>
        </p:nvSpPr>
        <p:spPr>
          <a:xfrm rot="0">
            <a:off x="16667119" y="5164421"/>
            <a:ext cx="129480"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P</a:t>
            </a:r>
          </a:p>
        </p:txBody>
      </p:sp>
      <p:sp>
        <p:nvSpPr>
          <p:cNvPr name="TextBox 26" id="26"/>
          <p:cNvSpPr txBox="true"/>
          <p:nvPr/>
        </p:nvSpPr>
        <p:spPr>
          <a:xfrm rot="0">
            <a:off x="14058500" y="5233468"/>
            <a:ext cx="140643"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D</a:t>
            </a:r>
          </a:p>
        </p:txBody>
      </p:sp>
      <p:sp>
        <p:nvSpPr>
          <p:cNvPr name="TextBox 27" id="27"/>
          <p:cNvSpPr txBox="true"/>
          <p:nvPr/>
        </p:nvSpPr>
        <p:spPr>
          <a:xfrm rot="0">
            <a:off x="8064234" y="5298723"/>
            <a:ext cx="112961"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F</a:t>
            </a:r>
          </a:p>
        </p:txBody>
      </p:sp>
      <p:sp>
        <p:nvSpPr>
          <p:cNvPr name="TextBox 28" id="28"/>
          <p:cNvSpPr txBox="true"/>
          <p:nvPr/>
        </p:nvSpPr>
        <p:spPr>
          <a:xfrm rot="0">
            <a:off x="1117857" y="712153"/>
            <a:ext cx="16052286" cy="556895"/>
          </a:xfrm>
          <a:prstGeom prst="rect">
            <a:avLst/>
          </a:prstGeom>
        </p:spPr>
        <p:txBody>
          <a:bodyPr anchor="t" rtlCol="false" tIns="0" lIns="0" bIns="0" rIns="0">
            <a:spAutoFit/>
          </a:bodyPr>
          <a:lstStyle/>
          <a:p>
            <a:pPr algn="ctr">
              <a:lnSpc>
                <a:spcPts val="4480"/>
              </a:lnSpc>
            </a:pPr>
            <a:r>
              <a:rPr lang="en-US" sz="3200">
                <a:solidFill>
                  <a:srgbClr val="000000"/>
                </a:solidFill>
                <a:latin typeface="Arvo"/>
              </a:rPr>
              <a:t>FAST is a </a:t>
            </a:r>
            <a:r>
              <a:rPr lang="en-US" sz="3200">
                <a:solidFill>
                  <a:srgbClr val="000000"/>
                </a:solidFill>
                <a:latin typeface="Arvo Italics"/>
              </a:rPr>
              <a:t>vast</a:t>
            </a:r>
            <a:r>
              <a:rPr lang="en-US" sz="3200">
                <a:solidFill>
                  <a:srgbClr val="000000"/>
                </a:solidFill>
                <a:latin typeface="Arvo"/>
              </a:rPr>
              <a:t> improvement over LC Class/LC Range-based Diversity Assessment</a:t>
            </a:r>
          </a:p>
        </p:txBody>
      </p:sp>
      <p:sp>
        <p:nvSpPr>
          <p:cNvPr name="TextBox 29" id="29"/>
          <p:cNvSpPr txBox="true"/>
          <p:nvPr/>
        </p:nvSpPr>
        <p:spPr>
          <a:xfrm rot="0">
            <a:off x="8403413" y="1833598"/>
            <a:ext cx="1700808"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‘Hispanic / Latinx’</a:t>
            </a:r>
          </a:p>
        </p:txBody>
      </p:sp>
      <p:sp>
        <p:nvSpPr>
          <p:cNvPr name="TextBox 30" id="30"/>
          <p:cNvSpPr txBox="true"/>
          <p:nvPr/>
        </p:nvSpPr>
        <p:spPr>
          <a:xfrm rot="0">
            <a:off x="13647136" y="1833598"/>
            <a:ext cx="2271712"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‘Asian / Asian American’</a:t>
            </a:r>
          </a:p>
        </p:txBody>
      </p:sp>
      <p:sp>
        <p:nvSpPr>
          <p:cNvPr name="TextBox 31" id="31"/>
          <p:cNvSpPr txBox="true"/>
          <p:nvPr/>
        </p:nvSpPr>
        <p:spPr>
          <a:xfrm rot="0">
            <a:off x="1669133" y="1867774"/>
            <a:ext cx="2580680" cy="316230"/>
          </a:xfrm>
          <a:prstGeom prst="rect">
            <a:avLst/>
          </a:prstGeom>
        </p:spPr>
        <p:txBody>
          <a:bodyPr anchor="t" rtlCol="false" tIns="0" lIns="0" bIns="0" rIns="0">
            <a:spAutoFit/>
          </a:bodyPr>
          <a:lstStyle/>
          <a:p>
            <a:pPr algn="ctr">
              <a:lnSpc>
                <a:spcPts val="2520"/>
              </a:lnSpc>
            </a:pPr>
            <a:r>
              <a:rPr lang="en-US" sz="1800">
                <a:solidFill>
                  <a:srgbClr val="000000"/>
                </a:solidFill>
                <a:latin typeface="Source Sans Pro"/>
              </a:rPr>
              <a:t>‘African / African American’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12468883" cy="3534038"/>
          </a:xfrm>
          <a:custGeom>
            <a:avLst/>
            <a:gdLst/>
            <a:ahLst/>
            <a:cxnLst/>
            <a:rect r="r" b="b" t="t" l="l"/>
            <a:pathLst>
              <a:path h="3534038" w="12468883">
                <a:moveTo>
                  <a:pt x="0" y="0"/>
                </a:moveTo>
                <a:lnTo>
                  <a:pt x="12468883" y="0"/>
                </a:lnTo>
                <a:lnTo>
                  <a:pt x="12468883" y="3534038"/>
                </a:lnTo>
                <a:lnTo>
                  <a:pt x="0" y="3534038"/>
                </a:lnTo>
                <a:lnTo>
                  <a:pt x="0" y="0"/>
                </a:lnTo>
                <a:close/>
              </a:path>
            </a:pathLst>
          </a:custGeom>
          <a:blipFill>
            <a:blip r:embed="rId3"/>
            <a:stretch>
              <a:fillRect l="0" t="0" r="0" b="0"/>
            </a:stretch>
          </a:blipFill>
        </p:spPr>
      </p:sp>
      <p:sp>
        <p:nvSpPr>
          <p:cNvPr name="Freeform 3" id="3"/>
          <p:cNvSpPr/>
          <p:nvPr/>
        </p:nvSpPr>
        <p:spPr>
          <a:xfrm flipH="false" flipV="false" rot="0">
            <a:off x="1090115" y="5832475"/>
            <a:ext cx="12683583" cy="3782112"/>
          </a:xfrm>
          <a:custGeom>
            <a:avLst/>
            <a:gdLst/>
            <a:ahLst/>
            <a:cxnLst/>
            <a:rect r="r" b="b" t="t" l="l"/>
            <a:pathLst>
              <a:path h="3782112" w="12683583">
                <a:moveTo>
                  <a:pt x="0" y="0"/>
                </a:moveTo>
                <a:lnTo>
                  <a:pt x="12683582" y="0"/>
                </a:lnTo>
                <a:lnTo>
                  <a:pt x="12683582" y="3782112"/>
                </a:lnTo>
                <a:lnTo>
                  <a:pt x="0" y="3782112"/>
                </a:lnTo>
                <a:lnTo>
                  <a:pt x="0" y="0"/>
                </a:lnTo>
                <a:close/>
              </a:path>
            </a:pathLst>
          </a:custGeom>
          <a:blipFill>
            <a:blip r:embed="rId4"/>
            <a:stretch>
              <a:fillRect l="0" t="0" r="0" b="0"/>
            </a:stretch>
          </a:blipFill>
        </p:spPr>
      </p:sp>
      <p:sp>
        <p:nvSpPr>
          <p:cNvPr name="TextBox 4" id="4"/>
          <p:cNvSpPr txBox="true"/>
          <p:nvPr/>
        </p:nvSpPr>
        <p:spPr>
          <a:xfrm rot="0">
            <a:off x="438432" y="5095875"/>
            <a:ext cx="9544407" cy="422275"/>
          </a:xfrm>
          <a:prstGeom prst="rect">
            <a:avLst/>
          </a:prstGeom>
        </p:spPr>
        <p:txBody>
          <a:bodyPr anchor="t" rtlCol="false" tIns="0" lIns="0" bIns="0" rIns="0">
            <a:spAutoFit/>
          </a:bodyPr>
          <a:lstStyle/>
          <a:p>
            <a:pPr algn="l">
              <a:lnSpc>
                <a:spcPts val="3499"/>
              </a:lnSpc>
            </a:pPr>
            <a:r>
              <a:rPr lang="en-US" sz="2499">
                <a:solidFill>
                  <a:srgbClr val="000000"/>
                </a:solidFill>
                <a:latin typeface="Source Sans Pro"/>
              </a:rPr>
              <a:t>HBCU #3  Sample of 10  FAST titles bracketing the same range</a:t>
            </a:r>
          </a:p>
        </p:txBody>
      </p:sp>
      <p:sp>
        <p:nvSpPr>
          <p:cNvPr name="TextBox 5" id="5"/>
          <p:cNvSpPr txBox="true"/>
          <p:nvPr/>
        </p:nvSpPr>
        <p:spPr>
          <a:xfrm rot="0">
            <a:off x="88900" y="273399"/>
            <a:ext cx="12310130" cy="438786"/>
          </a:xfrm>
          <a:prstGeom prst="rect">
            <a:avLst/>
          </a:prstGeom>
        </p:spPr>
        <p:txBody>
          <a:bodyPr anchor="t" rtlCol="false" tIns="0" lIns="0" bIns="0" rIns="0">
            <a:spAutoFit/>
          </a:bodyPr>
          <a:lstStyle/>
          <a:p>
            <a:pPr algn="ctr">
              <a:lnSpc>
                <a:spcPts val="3639"/>
              </a:lnSpc>
            </a:pPr>
            <a:r>
              <a:rPr lang="en-US" sz="2599">
                <a:solidFill>
                  <a:srgbClr val="000000"/>
                </a:solidFill>
                <a:latin typeface="Source Sans Pro"/>
              </a:rPr>
              <a:t>HBCU #3 Sample of LC Range DT 1-DT 3415 ‘Diversity Assessment’ Titles (1001-1010)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DAGJEH7LfpI</dc:identifier>
  <dcterms:modified xsi:type="dcterms:W3CDTF">2011-08-01T06:04:30Z</dcterms:modified>
  <cp:revision>1</cp:revision>
  <dc:title>PAN Project Update </dc:title>
</cp:coreProperties>
</file>