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CenturyGothic-bold.fntdata"/><Relationship Id="rId16" Type="http://schemas.openxmlformats.org/officeDocument/2006/relationships/font" Target="fonts/CenturyGothic-regular.fntdata"/><Relationship Id="rId5" Type="http://schemas.openxmlformats.org/officeDocument/2006/relationships/notesMaster" Target="notesMasters/notesMaster1.xml"/><Relationship Id="rId19" Type="http://schemas.openxmlformats.org/officeDocument/2006/relationships/font" Target="fonts/CenturyGothic-boldItalic.fntdata"/><Relationship Id="rId6" Type="http://schemas.openxmlformats.org/officeDocument/2006/relationships/slide" Target="slides/slide1.xml"/><Relationship Id="rId18"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gcGaoA6VFlj0yS_0gJp35BUWzWzGN5zhoYCbabk8ZQ/edit?usp=sharing" TargetMode="External"/><Relationship Id="rId3" Type="http://schemas.openxmlformats.org/officeDocument/2006/relationships/hyperlink" Target="https://docs.google.com/document/d/19SWrb_be6niJLh5TlvjSlqUwGo2YFcVN/edit?usp=sharing&amp;ouid=103094005563379246942&amp;rtpof=true&amp;sd=true" TargetMode="External"/><Relationship Id="rId4" Type="http://schemas.openxmlformats.org/officeDocument/2006/relationships/hyperlink" Target="https://docs.google.com/document/d/105CuM2OqvYmLf5NJxhguixe9nYPcY8kPCXiOq6DaHpo/edit#heading=h.7r5yu7tm75ww"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1c7cbb62bd78e5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1c7cbb62bd78e5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625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Partnership for Shared Book Collections and the Rosemont Shared Print Alliance have been in discussion for more than two years about the prospect of merging our organizations. Members of both programs identified several motivating factors for the merger: </a:t>
            </a:r>
            <a:endParaRPr>
              <a:solidFill>
                <a:schemeClr val="dk1"/>
              </a:solidFill>
              <a:latin typeface="Calibri"/>
              <a:ea typeface="Calibri"/>
              <a:cs typeface="Calibri"/>
              <a:sym typeface="Calibri"/>
            </a:endParaRPr>
          </a:p>
          <a:p>
            <a:pPr indent="-298450" lvl="0" marL="457200" rtl="0" algn="l">
              <a:lnSpc>
                <a:spcPct val="116250"/>
              </a:lnSpc>
              <a:spcBef>
                <a:spcPts val="800"/>
              </a:spcBef>
              <a:spcAft>
                <a:spcPts val="0"/>
              </a:spcAft>
              <a:buClr>
                <a:schemeClr val="dk1"/>
              </a:buClr>
              <a:buSzPts val="1100"/>
              <a:buFont typeface="Calibri"/>
              <a:buChar char="●"/>
            </a:pPr>
            <a:r>
              <a:rPr lang="en">
                <a:solidFill>
                  <a:schemeClr val="dk1"/>
                </a:solidFill>
                <a:latin typeface="Calibri"/>
                <a:ea typeface="Calibri"/>
                <a:cs typeface="Calibri"/>
                <a:sym typeface="Calibri"/>
              </a:rPr>
              <a:t>They have closely linked missions.</a:t>
            </a:r>
            <a:endParaRPr>
              <a:solidFill>
                <a:schemeClr val="dk1"/>
              </a:solidFill>
              <a:latin typeface="Calibri"/>
              <a:ea typeface="Calibri"/>
              <a:cs typeface="Calibri"/>
              <a:sym typeface="Calibri"/>
            </a:endParaRPr>
          </a:p>
          <a:p>
            <a:pPr indent="-298450" lvl="1" marL="914400" rtl="0" algn="l">
              <a:lnSpc>
                <a:spcPct val="116250"/>
              </a:lnSpc>
              <a:spcBef>
                <a:spcPts val="0"/>
              </a:spcBef>
              <a:spcAft>
                <a:spcPts val="0"/>
              </a:spcAft>
              <a:buClr>
                <a:schemeClr val="dk1"/>
              </a:buClr>
              <a:buSzPts val="1100"/>
              <a:buFont typeface="Calibri"/>
              <a:buChar char="o"/>
            </a:pPr>
            <a:r>
              <a:rPr lang="en">
                <a:solidFill>
                  <a:schemeClr val="dk1"/>
                </a:solidFill>
                <a:latin typeface="Calibri"/>
                <a:ea typeface="Calibri"/>
                <a:cs typeface="Calibri"/>
                <a:sym typeface="Calibri"/>
              </a:rPr>
              <a:t>both specialize in shared print, one for books, one for serials</a:t>
            </a:r>
            <a:endParaRPr>
              <a:solidFill>
                <a:schemeClr val="dk1"/>
              </a:solidFill>
              <a:latin typeface="Calibri"/>
              <a:ea typeface="Calibri"/>
              <a:cs typeface="Calibri"/>
              <a:sym typeface="Calibri"/>
            </a:endParaRPr>
          </a:p>
          <a:p>
            <a:pPr indent="-298450" lvl="0" marL="457200" rtl="0" algn="l">
              <a:lnSpc>
                <a:spcPct val="11625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There is a desire to eliminate duplication of efforts and to leverage efficiencies of scale.</a:t>
            </a:r>
            <a:endParaRPr>
              <a:solidFill>
                <a:schemeClr val="dk1"/>
              </a:solidFill>
              <a:latin typeface="Calibri"/>
              <a:ea typeface="Calibri"/>
              <a:cs typeface="Calibri"/>
              <a:sym typeface="Calibri"/>
            </a:endParaRPr>
          </a:p>
          <a:p>
            <a:pPr indent="-298450" lvl="0" marL="457200" rtl="0" algn="l">
              <a:lnSpc>
                <a:spcPct val="11625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There is a desire to coordinate the work of regional shared print initiatives in the U.S. and Canada; many of these initiatives work with both books and serials.</a:t>
            </a:r>
            <a:endParaRPr>
              <a:solidFill>
                <a:schemeClr val="dk1"/>
              </a:solidFill>
              <a:latin typeface="Calibri"/>
              <a:ea typeface="Calibri"/>
              <a:cs typeface="Calibri"/>
              <a:sym typeface="Calibri"/>
            </a:endParaRPr>
          </a:p>
          <a:p>
            <a:pPr indent="0" lvl="0" marL="0" rtl="0" algn="l">
              <a:lnSpc>
                <a:spcPct val="116250"/>
              </a:lnSpc>
              <a:spcBef>
                <a:spcPts val="800"/>
              </a:spcBef>
              <a:spcAft>
                <a:spcPts val="0"/>
              </a:spcAft>
              <a:buNone/>
            </a:pPr>
            <a:r>
              <a:t/>
            </a:r>
            <a:endParaRPr>
              <a:solidFill>
                <a:schemeClr val="dk1"/>
              </a:solidFill>
              <a:latin typeface="Calibri"/>
              <a:ea typeface="Calibri"/>
              <a:cs typeface="Calibri"/>
              <a:sym typeface="Calibri"/>
            </a:endParaRPr>
          </a:p>
          <a:p>
            <a:pPr indent="0" lvl="0" marL="0" rtl="0" algn="l">
              <a:lnSpc>
                <a:spcPct val="116250"/>
              </a:lnSpc>
              <a:spcBef>
                <a:spcPts val="800"/>
              </a:spcBef>
              <a:spcAft>
                <a:spcPts val="0"/>
              </a:spcAft>
              <a:buClr>
                <a:schemeClr val="dk1"/>
              </a:buClr>
              <a:buSzPts val="1100"/>
              <a:buFont typeface="Arial"/>
              <a:buNone/>
            </a:pPr>
            <a:r>
              <a:rPr lang="en">
                <a:solidFill>
                  <a:schemeClr val="dk1"/>
                </a:solidFill>
                <a:latin typeface="Calibri"/>
                <a:ea typeface="Calibri"/>
                <a:cs typeface="Calibri"/>
                <a:sym typeface="Calibri"/>
              </a:rPr>
              <a:t>This merger will facilitate the development and management of a coherent bi-national strategy to address outstanding challenges with shared print. These challenges include community-controlled infrastructure for tracking retention commitments, allowing for retention data that is open to all, and an understanding of the universe of unarchived print materials, especially the development and implementation of plans to preserve and provide access to this material. Background documentation on the merger includes</a:t>
            </a:r>
            <a:endParaRPr>
              <a:solidFill>
                <a:schemeClr val="dk1"/>
              </a:solidFill>
              <a:latin typeface="Calibri"/>
              <a:ea typeface="Calibri"/>
              <a:cs typeface="Calibri"/>
              <a:sym typeface="Calibri"/>
            </a:endParaRPr>
          </a:p>
          <a:p>
            <a:pPr indent="-298450" lvl="0" marL="457200" rtl="0" algn="l">
              <a:lnSpc>
                <a:spcPct val="116250"/>
              </a:lnSpc>
              <a:spcBef>
                <a:spcPts val="800"/>
              </a:spcBef>
              <a:spcAft>
                <a:spcPts val="0"/>
              </a:spcAft>
              <a:buClr>
                <a:schemeClr val="dk1"/>
              </a:buClr>
              <a:buSzPts val="1100"/>
              <a:buFont typeface="Calibri"/>
              <a:buChar char="●"/>
            </a:pPr>
            <a:r>
              <a:rPr lang="en">
                <a:solidFill>
                  <a:schemeClr val="dk1"/>
                </a:solidFill>
                <a:latin typeface="Calibri"/>
                <a:ea typeface="Calibri"/>
                <a:cs typeface="Calibri"/>
                <a:sym typeface="Calibri"/>
              </a:rPr>
              <a:t>The </a:t>
            </a:r>
            <a:r>
              <a:rPr lang="en" u="sng">
                <a:solidFill>
                  <a:srgbClr val="467886"/>
                </a:solidFill>
                <a:latin typeface="Calibri"/>
                <a:ea typeface="Calibri"/>
                <a:cs typeface="Calibri"/>
                <a:sym typeface="Calibri"/>
                <a:hlinkClick r:id="rId2">
                  <a:extLst>
                    <a:ext uri="{A12FA001-AC4F-418D-AE19-62706E023703}">
                      <ahyp:hlinkClr val="tx"/>
                    </a:ext>
                  </a:extLst>
                </a:hlinkClick>
              </a:rPr>
              <a:t>Report of the Joint Rosemont–Partnership Task Force</a:t>
            </a:r>
            <a:r>
              <a:rPr lang="en">
                <a:solidFill>
                  <a:schemeClr val="dk1"/>
                </a:solidFill>
                <a:latin typeface="Calibri"/>
                <a:ea typeface="Calibri"/>
                <a:cs typeface="Calibri"/>
                <a:sym typeface="Calibri"/>
              </a:rPr>
              <a:t> for Future Strategic Consolidation (April 2023)</a:t>
            </a:r>
            <a:endParaRPr>
              <a:solidFill>
                <a:schemeClr val="dk1"/>
              </a:solidFill>
              <a:latin typeface="Calibri"/>
              <a:ea typeface="Calibri"/>
              <a:cs typeface="Calibri"/>
              <a:sym typeface="Calibri"/>
            </a:endParaRPr>
          </a:p>
          <a:p>
            <a:pPr indent="-298450" lvl="0" marL="457200" rtl="0" algn="l">
              <a:lnSpc>
                <a:spcPct val="11625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The </a:t>
            </a:r>
            <a:r>
              <a:rPr lang="en" u="sng">
                <a:solidFill>
                  <a:srgbClr val="467886"/>
                </a:solidFill>
                <a:latin typeface="Calibri"/>
                <a:ea typeface="Calibri"/>
                <a:cs typeface="Calibri"/>
                <a:sym typeface="Calibri"/>
                <a:hlinkClick r:id="rId3">
                  <a:extLst>
                    <a:ext uri="{A12FA001-AC4F-418D-AE19-62706E023703}">
                      <ahyp:hlinkClr val="tx"/>
                    </a:ext>
                  </a:extLst>
                </a:hlinkClick>
              </a:rPr>
              <a:t>Report of the June 2023 Summit</a:t>
            </a:r>
            <a:r>
              <a:rPr lang="en">
                <a:solidFill>
                  <a:schemeClr val="dk1"/>
                </a:solidFill>
                <a:latin typeface="Calibri"/>
                <a:ea typeface="Calibri"/>
                <a:cs typeface="Calibri"/>
                <a:sym typeface="Calibri"/>
              </a:rPr>
              <a:t> on the proposed merger</a:t>
            </a:r>
            <a:endParaRPr>
              <a:solidFill>
                <a:schemeClr val="dk1"/>
              </a:solidFill>
              <a:latin typeface="Calibri"/>
              <a:ea typeface="Calibri"/>
              <a:cs typeface="Calibri"/>
              <a:sym typeface="Calibri"/>
            </a:endParaRPr>
          </a:p>
          <a:p>
            <a:pPr indent="-298450" lvl="0" marL="457200" rtl="0" algn="l">
              <a:lnSpc>
                <a:spcPct val="116250"/>
              </a:lnSpc>
              <a:spcBef>
                <a:spcPts val="0"/>
              </a:spcBef>
              <a:spcAft>
                <a:spcPts val="800"/>
              </a:spcAft>
              <a:buClr>
                <a:schemeClr val="dk1"/>
              </a:buClr>
              <a:buSzPts val="1100"/>
              <a:buFont typeface="Calibri"/>
              <a:buChar char="●"/>
            </a:pPr>
            <a:r>
              <a:rPr lang="en">
                <a:solidFill>
                  <a:schemeClr val="dk1"/>
                </a:solidFill>
                <a:latin typeface="Calibri"/>
                <a:ea typeface="Calibri"/>
                <a:cs typeface="Calibri"/>
                <a:sym typeface="Calibri"/>
              </a:rPr>
              <a:t>The Shared Collections </a:t>
            </a:r>
            <a:r>
              <a:rPr lang="en" u="sng">
                <a:solidFill>
                  <a:srgbClr val="467886"/>
                </a:solidFill>
                <a:latin typeface="Calibri"/>
                <a:ea typeface="Calibri"/>
                <a:cs typeface="Calibri"/>
                <a:sym typeface="Calibri"/>
                <a:hlinkClick r:id="rId4">
                  <a:extLst>
                    <a:ext uri="{A12FA001-AC4F-418D-AE19-62706E023703}">
                      <ahyp:hlinkClr val="tx"/>
                    </a:ext>
                  </a:extLst>
                </a:hlinkClick>
              </a:rPr>
              <a:t>Merger Implementation Task Force Consultant Report</a:t>
            </a:r>
            <a:r>
              <a:rPr lang="en">
                <a:solidFill>
                  <a:schemeClr val="dk1"/>
                </a:solidFill>
                <a:latin typeface="Calibri"/>
                <a:ea typeface="Calibri"/>
                <a:cs typeface="Calibri"/>
                <a:sym typeface="Calibri"/>
              </a:rPr>
              <a:t> (April 2024)</a:t>
            </a:r>
            <a:br>
              <a:rPr lang="en">
                <a:solidFill>
                  <a:schemeClr val="dk1"/>
                </a:solidFill>
                <a:latin typeface="Calibri"/>
                <a:ea typeface="Calibri"/>
                <a:cs typeface="Calibri"/>
                <a:sym typeface="Calibri"/>
              </a:rPr>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1c7cbb62bd78e5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1c7cbb62bd78e5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merger ta</a:t>
            </a:r>
            <a:r>
              <a:rPr lang="en"/>
              <a:t>sk force was made up of two representatives from each of the Executvie and Operations Committees for both organizations. Its </a:t>
            </a:r>
            <a:r>
              <a:rPr lang="en"/>
              <a:t>first step of the merger task force was to hire a consultant.  We engaged Sarah Cohen of the Big Questions Collective to lead us through a multi-phase approach to determining </a:t>
            </a:r>
            <a:r>
              <a:rPr lang="en"/>
              <a:t>what a merged organization should look like.  Work started at the tail end of 2023 and began with drafting a statement of purpose and value proposition.  Meanwhile our consultant conducted interviews with select stakeholders and shared print participants.  That group then analyzed this feedback and finalized recommendations for the new organization and identified some key outstanding questions that will need to be addressed.  In order to move work forward but also provide a discussion space for solving some of the remaining issues around scope and goals, the Task force proposed a bridge year.  That Bridge Year will begin on Monday July 1st</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1c7cbb62bd78e5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1c7cbb62bd78e5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Clr>
                <a:schemeClr val="dk1"/>
              </a:buClr>
              <a:buSzPts val="1100"/>
              <a:buFont typeface="Arial"/>
              <a:buNone/>
            </a:pPr>
            <a:r>
              <a:rPr lang="en" sz="1400">
                <a:solidFill>
                  <a:srgbClr val="434343"/>
                </a:solidFill>
              </a:rPr>
              <a:t>Bridge Year Plan:</a:t>
            </a:r>
            <a:endParaRPr sz="1400">
              <a:solidFill>
                <a:srgbClr val="434343"/>
              </a:solidFill>
            </a:endParaRPr>
          </a:p>
          <a:p>
            <a:pPr indent="-304800" lvl="0" marL="457200" rtl="0" algn="l">
              <a:lnSpc>
                <a:spcPct val="115000"/>
              </a:lnSpc>
              <a:spcBef>
                <a:spcPts val="1500"/>
              </a:spcBef>
              <a:spcAft>
                <a:spcPts val="0"/>
              </a:spcAft>
              <a:buClr>
                <a:srgbClr val="0D0D0D"/>
              </a:buClr>
              <a:buSzPts val="1200"/>
              <a:buFont typeface="Roboto"/>
              <a:buAutoNum type="arabicPeriod"/>
            </a:pPr>
            <a:r>
              <a:rPr lang="en" sz="1200">
                <a:solidFill>
                  <a:srgbClr val="0D0D0D"/>
                </a:solidFill>
                <a:latin typeface="Roboto"/>
                <a:ea typeface="Roboto"/>
                <a:cs typeface="Roboto"/>
                <a:sym typeface="Roboto"/>
              </a:rPr>
              <a:t>Establish Governance Structures:</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Develop and approve bylaws and organizational processes.</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Complete the recalibration of existing committee charges, activities, and work plans to align with the merged organization's needs.</a:t>
            </a:r>
            <a:endParaRPr sz="1200">
              <a:solidFill>
                <a:srgbClr val="0D0D0D"/>
              </a:solidFill>
              <a:latin typeface="Roboto"/>
              <a:ea typeface="Roboto"/>
              <a:cs typeface="Roboto"/>
              <a:sym typeface="Roboto"/>
            </a:endParaRPr>
          </a:p>
          <a:p>
            <a:pPr indent="-304800" lvl="0" marL="457200" rtl="0" algn="l">
              <a:lnSpc>
                <a:spcPct val="115000"/>
              </a:lnSpc>
              <a:spcBef>
                <a:spcPts val="0"/>
              </a:spcBef>
              <a:spcAft>
                <a:spcPts val="0"/>
              </a:spcAft>
              <a:buClr>
                <a:srgbClr val="0D0D0D"/>
              </a:buClr>
              <a:buSzPts val="1200"/>
              <a:buFont typeface="Roboto"/>
              <a:buAutoNum type="arabicPeriod"/>
            </a:pPr>
            <a:r>
              <a:rPr lang="en" sz="1200">
                <a:solidFill>
                  <a:srgbClr val="0D0D0D"/>
                </a:solidFill>
                <a:latin typeface="Roboto"/>
                <a:ea typeface="Roboto"/>
                <a:cs typeface="Roboto"/>
                <a:sym typeface="Roboto"/>
              </a:rPr>
              <a:t>Strategic Planning:</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Conduct strategic planning sessions to develop a mission, vision, and values for the organization.</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Use the outcomes to align resources and activities with the organization’s theory of change.</a:t>
            </a:r>
            <a:endParaRPr sz="1200">
              <a:solidFill>
                <a:srgbClr val="0D0D0D"/>
              </a:solidFill>
              <a:latin typeface="Roboto"/>
              <a:ea typeface="Roboto"/>
              <a:cs typeface="Roboto"/>
              <a:sym typeface="Roboto"/>
            </a:endParaRPr>
          </a:p>
          <a:p>
            <a:pPr indent="-304800" lvl="0" marL="457200" rtl="0" algn="l">
              <a:lnSpc>
                <a:spcPct val="115000"/>
              </a:lnSpc>
              <a:spcBef>
                <a:spcPts val="0"/>
              </a:spcBef>
              <a:spcAft>
                <a:spcPts val="0"/>
              </a:spcAft>
              <a:buClr>
                <a:srgbClr val="0D0D0D"/>
              </a:buClr>
              <a:buSzPts val="1200"/>
              <a:buFont typeface="Roboto"/>
              <a:buAutoNum type="arabicPeriod"/>
            </a:pPr>
            <a:r>
              <a:rPr lang="en" sz="1200">
                <a:solidFill>
                  <a:srgbClr val="0D0D0D"/>
                </a:solidFill>
                <a:latin typeface="Roboto"/>
                <a:ea typeface="Roboto"/>
                <a:cs typeface="Roboto"/>
                <a:sym typeface="Roboto"/>
              </a:rPr>
              <a:t>Stakeholder Engagement:</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Engage with current, past, and potential stakeholders to refine the organization’s strategic direction.</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Utilize feedback to adapt and enhance organizational strategies and practices.</a:t>
            </a:r>
            <a:endParaRPr sz="1200">
              <a:solidFill>
                <a:srgbClr val="0D0D0D"/>
              </a:solidFill>
              <a:latin typeface="Roboto"/>
              <a:ea typeface="Roboto"/>
              <a:cs typeface="Roboto"/>
              <a:sym typeface="Roboto"/>
            </a:endParaRPr>
          </a:p>
          <a:p>
            <a:pPr indent="-304800" lvl="0" marL="457200" rtl="0" algn="l">
              <a:lnSpc>
                <a:spcPct val="115000"/>
              </a:lnSpc>
              <a:spcBef>
                <a:spcPts val="0"/>
              </a:spcBef>
              <a:spcAft>
                <a:spcPts val="0"/>
              </a:spcAft>
              <a:buClr>
                <a:srgbClr val="0D0D0D"/>
              </a:buClr>
              <a:buSzPts val="1200"/>
              <a:buFont typeface="Roboto"/>
              <a:buAutoNum type="arabicPeriod"/>
            </a:pPr>
            <a:r>
              <a:rPr lang="en" sz="1200">
                <a:solidFill>
                  <a:srgbClr val="0D0D0D"/>
                </a:solidFill>
                <a:latin typeface="Roboto"/>
                <a:ea typeface="Roboto"/>
                <a:cs typeface="Roboto"/>
                <a:sym typeface="Roboto"/>
              </a:rPr>
              <a:t>Communication and Community Involvement:</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Implement a comprehensive communication strategy to keep members informed and involved in the transition process.</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Invite contributions from a diverse range of voices to ensure broad representation and buy-in. </a:t>
            </a:r>
            <a:endParaRPr sz="1200">
              <a:solidFill>
                <a:srgbClr val="0D0D0D"/>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1c7cbb62bd78e5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1c7cbb62bd78e5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Clr>
                <a:schemeClr val="dk1"/>
              </a:buClr>
              <a:buSzPts val="1100"/>
              <a:buFont typeface="Arial"/>
              <a:buNone/>
            </a:pPr>
            <a:r>
              <a:rPr lang="en" sz="1400">
                <a:solidFill>
                  <a:srgbClr val="434343"/>
                </a:solidFill>
              </a:rPr>
              <a:t>Key Decisions for the Executive Committee:</a:t>
            </a:r>
            <a:endParaRPr sz="1400">
              <a:solidFill>
                <a:srgbClr val="434343"/>
              </a:solidFill>
            </a:endParaRPr>
          </a:p>
          <a:p>
            <a:pPr indent="-304800" lvl="0" marL="457200" rtl="0" algn="l">
              <a:lnSpc>
                <a:spcPct val="115000"/>
              </a:lnSpc>
              <a:spcBef>
                <a:spcPts val="1500"/>
              </a:spcBef>
              <a:spcAft>
                <a:spcPts val="0"/>
              </a:spcAft>
              <a:buClr>
                <a:srgbClr val="0D0D0D"/>
              </a:buClr>
              <a:buSzPts val="1200"/>
              <a:buFont typeface="Roboto"/>
              <a:buAutoNum type="arabicPeriod"/>
            </a:pPr>
            <a:r>
              <a:rPr lang="en" sz="1200">
                <a:solidFill>
                  <a:srgbClr val="0D0D0D"/>
                </a:solidFill>
                <a:latin typeface="Roboto"/>
                <a:ea typeface="Roboto"/>
                <a:cs typeface="Roboto"/>
                <a:sym typeface="Roboto"/>
              </a:rPr>
              <a:t>Membership and Fee Structure:</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Decide on the membership fee structure and rates for the initial years.</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Determine the benefits and responsibilities associated with various membership tiers.</a:t>
            </a:r>
            <a:endParaRPr sz="1200">
              <a:solidFill>
                <a:srgbClr val="0D0D0D"/>
              </a:solidFill>
              <a:latin typeface="Roboto"/>
              <a:ea typeface="Roboto"/>
              <a:cs typeface="Roboto"/>
              <a:sym typeface="Roboto"/>
            </a:endParaRPr>
          </a:p>
          <a:p>
            <a:pPr indent="-304800" lvl="0" marL="457200" rtl="0" algn="l">
              <a:lnSpc>
                <a:spcPct val="115000"/>
              </a:lnSpc>
              <a:spcBef>
                <a:spcPts val="0"/>
              </a:spcBef>
              <a:spcAft>
                <a:spcPts val="0"/>
              </a:spcAft>
              <a:buClr>
                <a:srgbClr val="0D0D0D"/>
              </a:buClr>
              <a:buSzPts val="1200"/>
              <a:buFont typeface="Roboto"/>
              <a:buAutoNum type="arabicPeriod"/>
            </a:pPr>
            <a:r>
              <a:rPr lang="en" sz="1200">
                <a:solidFill>
                  <a:srgbClr val="0D0D0D"/>
                </a:solidFill>
                <a:latin typeface="Roboto"/>
                <a:ea typeface="Roboto"/>
                <a:cs typeface="Roboto"/>
                <a:sym typeface="Roboto"/>
              </a:rPr>
              <a:t>Staffing and Leadership:</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Address the need for executive or director-level staffing to manage ongoing operations and strategic initiatives.</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Consider the structure and staffing needs of the organization to support its goals and activities effectively.</a:t>
            </a:r>
            <a:endParaRPr sz="1200">
              <a:solidFill>
                <a:srgbClr val="0D0D0D"/>
              </a:solidFill>
              <a:latin typeface="Roboto"/>
              <a:ea typeface="Roboto"/>
              <a:cs typeface="Roboto"/>
              <a:sym typeface="Roboto"/>
            </a:endParaRPr>
          </a:p>
          <a:p>
            <a:pPr indent="-304800" lvl="0" marL="457200" rtl="0" algn="l">
              <a:lnSpc>
                <a:spcPct val="115000"/>
              </a:lnSpc>
              <a:spcBef>
                <a:spcPts val="0"/>
              </a:spcBef>
              <a:spcAft>
                <a:spcPts val="0"/>
              </a:spcAft>
              <a:buClr>
                <a:srgbClr val="0D0D0D"/>
              </a:buClr>
              <a:buSzPts val="1200"/>
              <a:buFont typeface="Roboto"/>
              <a:buAutoNum type="arabicPeriod"/>
            </a:pPr>
            <a:r>
              <a:rPr lang="en" sz="1200">
                <a:solidFill>
                  <a:srgbClr val="0D0D0D"/>
                </a:solidFill>
                <a:latin typeface="Roboto"/>
                <a:ea typeface="Roboto"/>
                <a:cs typeface="Roboto"/>
                <a:sym typeface="Roboto"/>
              </a:rPr>
              <a:t>Program and Service Development:</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Evaluate and prioritize new and existing programs and services to be developed during and beyond the bridge year.</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Decide on the ROI of these services to ensure they contribute to the organization's membership and funding sustainability.</a:t>
            </a:r>
            <a:endParaRPr sz="1200">
              <a:solidFill>
                <a:srgbClr val="0D0D0D"/>
              </a:solidFill>
              <a:latin typeface="Roboto"/>
              <a:ea typeface="Roboto"/>
              <a:cs typeface="Roboto"/>
              <a:sym typeface="Roboto"/>
            </a:endParaRPr>
          </a:p>
          <a:p>
            <a:pPr indent="-304800" lvl="0" marL="457200" rtl="0" algn="l">
              <a:lnSpc>
                <a:spcPct val="115000"/>
              </a:lnSpc>
              <a:spcBef>
                <a:spcPts val="0"/>
              </a:spcBef>
              <a:spcAft>
                <a:spcPts val="0"/>
              </a:spcAft>
              <a:buClr>
                <a:srgbClr val="0D0D0D"/>
              </a:buClr>
              <a:buSzPts val="1200"/>
              <a:buFont typeface="Roboto"/>
              <a:buAutoNum type="arabicPeriod"/>
            </a:pPr>
            <a:r>
              <a:rPr lang="en" sz="1200">
                <a:solidFill>
                  <a:srgbClr val="0D0D0D"/>
                </a:solidFill>
                <a:latin typeface="Roboto"/>
                <a:ea typeface="Roboto"/>
                <a:cs typeface="Roboto"/>
                <a:sym typeface="Roboto"/>
              </a:rPr>
              <a:t>Governance and Committee Roles:</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Finalize the composition and terms of the new governance committees.</a:t>
            </a:r>
            <a:endParaRPr sz="1200">
              <a:solidFill>
                <a:srgbClr val="0D0D0D"/>
              </a:solidFill>
              <a:latin typeface="Roboto"/>
              <a:ea typeface="Roboto"/>
              <a:cs typeface="Roboto"/>
              <a:sym typeface="Roboto"/>
            </a:endParaRPr>
          </a:p>
          <a:p>
            <a:pPr indent="-304800" lvl="1" marL="914400" rtl="0" algn="l">
              <a:lnSpc>
                <a:spcPct val="115000"/>
              </a:lnSpc>
              <a:spcBef>
                <a:spcPts val="0"/>
              </a:spcBef>
              <a:spcAft>
                <a:spcPts val="0"/>
              </a:spcAft>
              <a:buClr>
                <a:srgbClr val="0D0D0D"/>
              </a:buClr>
              <a:buSzPts val="1200"/>
              <a:buFont typeface="Roboto"/>
              <a:buChar char="●"/>
            </a:pPr>
            <a:r>
              <a:rPr lang="en" sz="1200">
                <a:solidFill>
                  <a:srgbClr val="0D0D0D"/>
                </a:solidFill>
                <a:latin typeface="Roboto"/>
                <a:ea typeface="Roboto"/>
                <a:cs typeface="Roboto"/>
                <a:sym typeface="Roboto"/>
              </a:rPr>
              <a:t>Establish regular reporting and accountability mechanisms for all committees.</a:t>
            </a:r>
            <a:endParaRPr sz="1200">
              <a:solidFill>
                <a:srgbClr val="0D0D0D"/>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1c7cbb62bd78e5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1c7cbb62bd78e5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664999" y="664310"/>
            <a:ext cx="5616700" cy="3747051"/>
          </a:xfrm>
          <a:prstGeom prst="rect">
            <a:avLst/>
          </a:prstGeom>
          <a:noFill/>
          <a:ln>
            <a:noFill/>
          </a:ln>
        </p:spPr>
      </p:pic>
      <p:sp>
        <p:nvSpPr>
          <p:cNvPr id="55" name="Google Shape;55;p13"/>
          <p:cNvSpPr txBox="1"/>
          <p:nvPr/>
        </p:nvSpPr>
        <p:spPr>
          <a:xfrm>
            <a:off x="512556" y="75285"/>
            <a:ext cx="8118900" cy="61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2"/>
                </a:solidFill>
                <a:latin typeface="Century Gothic"/>
                <a:ea typeface="Century Gothic"/>
                <a:cs typeface="Century Gothic"/>
                <a:sym typeface="Century Gothic"/>
              </a:rPr>
              <a:t>A Bridge to the Shared Print Partnership</a:t>
            </a:r>
            <a:endParaRPr sz="2800">
              <a:solidFill>
                <a:schemeClr val="dk2"/>
              </a:solidFill>
              <a:latin typeface="Century Gothic"/>
              <a:ea typeface="Century Gothic"/>
              <a:cs typeface="Century Gothic"/>
              <a:sym typeface="Century Gothic"/>
            </a:endParaRPr>
          </a:p>
        </p:txBody>
      </p:sp>
      <p:sp>
        <p:nvSpPr>
          <p:cNvPr id="56" name="Google Shape;56;p13"/>
          <p:cNvSpPr txBox="1"/>
          <p:nvPr/>
        </p:nvSpPr>
        <p:spPr>
          <a:xfrm>
            <a:off x="413906" y="4708230"/>
            <a:ext cx="8118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2"/>
                </a:solidFill>
                <a:latin typeface="Century Gothic"/>
                <a:ea typeface="Century Gothic"/>
                <a:cs typeface="Century Gothic"/>
                <a:sym typeface="Century Gothic"/>
              </a:rPr>
              <a:t>Aaron Krebeck - Washington Research Library Consortium</a:t>
            </a:r>
            <a:endParaRPr sz="2000">
              <a:solidFill>
                <a:schemeClr val="dk2"/>
              </a:solidFill>
              <a:latin typeface="Century Gothic"/>
              <a:ea typeface="Century Gothic"/>
              <a:cs typeface="Century Gothic"/>
              <a:sym typeface="Century Gothic"/>
            </a:endParaRPr>
          </a:p>
        </p:txBody>
      </p:sp>
      <p:sp>
        <p:nvSpPr>
          <p:cNvPr id="57" name="Google Shape;57;p13"/>
          <p:cNvSpPr txBox="1"/>
          <p:nvPr/>
        </p:nvSpPr>
        <p:spPr>
          <a:xfrm>
            <a:off x="1657350" y="4029375"/>
            <a:ext cx="2355900" cy="4155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Century Gothic"/>
                <a:ea typeface="Century Gothic"/>
                <a:cs typeface="Century Gothic"/>
                <a:sym typeface="Century Gothic"/>
              </a:rPr>
              <a:t>Cabrillo Bridge, 1914</a:t>
            </a:r>
            <a:endParaRPr sz="1500">
              <a:solidFill>
                <a:schemeClr val="dk2"/>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6425" y="174600"/>
            <a:ext cx="29556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50">
                <a:latin typeface="Century Gothic"/>
                <a:ea typeface="Century Gothic"/>
                <a:cs typeface="Century Gothic"/>
                <a:sym typeface="Century Gothic"/>
              </a:rPr>
              <a:t>Roots of a Merger</a:t>
            </a:r>
            <a:endParaRPr sz="2450">
              <a:latin typeface="Century Gothic"/>
              <a:ea typeface="Century Gothic"/>
              <a:cs typeface="Century Gothic"/>
              <a:sym typeface="Century Gothic"/>
            </a:endParaRPr>
          </a:p>
        </p:txBody>
      </p:sp>
      <p:sp>
        <p:nvSpPr>
          <p:cNvPr id="63" name="Google Shape;63;p14"/>
          <p:cNvSpPr txBox="1"/>
          <p:nvPr>
            <p:ph idx="1" type="body"/>
          </p:nvPr>
        </p:nvSpPr>
        <p:spPr>
          <a:xfrm>
            <a:off x="0" y="1045625"/>
            <a:ext cx="3267300" cy="40980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Font typeface="Century Gothic"/>
              <a:buChar char="●"/>
            </a:pPr>
            <a:r>
              <a:rPr lang="en" sz="1900">
                <a:latin typeface="Century Gothic"/>
                <a:ea typeface="Century Gothic"/>
                <a:cs typeface="Century Gothic"/>
                <a:sym typeface="Century Gothic"/>
              </a:rPr>
              <a:t>Closely linked missions with overlapping work</a:t>
            </a:r>
            <a:endParaRPr sz="1900">
              <a:latin typeface="Century Gothic"/>
              <a:ea typeface="Century Gothic"/>
              <a:cs typeface="Century Gothic"/>
              <a:sym typeface="Century Gothic"/>
            </a:endParaRPr>
          </a:p>
          <a:p>
            <a:pPr indent="0" lvl="0" marL="0" rtl="0" algn="l">
              <a:spcBef>
                <a:spcPts val="1200"/>
              </a:spcBef>
              <a:spcAft>
                <a:spcPts val="0"/>
              </a:spcAft>
              <a:buNone/>
            </a:pPr>
            <a:r>
              <a:t/>
            </a:r>
            <a:endParaRPr sz="1900">
              <a:latin typeface="Century Gothic"/>
              <a:ea typeface="Century Gothic"/>
              <a:cs typeface="Century Gothic"/>
              <a:sym typeface="Century Gothic"/>
            </a:endParaRPr>
          </a:p>
          <a:p>
            <a:pPr indent="-349250" lvl="0" marL="457200" rtl="0" algn="l">
              <a:spcBef>
                <a:spcPts val="1200"/>
              </a:spcBef>
              <a:spcAft>
                <a:spcPts val="0"/>
              </a:spcAft>
              <a:buSzPts val="1900"/>
              <a:buFont typeface="Century Gothic"/>
              <a:buChar char="●"/>
            </a:pPr>
            <a:r>
              <a:rPr lang="en" sz="1900">
                <a:latin typeface="Century Gothic"/>
                <a:ea typeface="Century Gothic"/>
                <a:cs typeface="Century Gothic"/>
                <a:sym typeface="Century Gothic"/>
              </a:rPr>
              <a:t>CRL Summit</a:t>
            </a:r>
            <a:endParaRPr sz="1900">
              <a:latin typeface="Century Gothic"/>
              <a:ea typeface="Century Gothic"/>
              <a:cs typeface="Century Gothic"/>
              <a:sym typeface="Century Gothic"/>
            </a:endParaRPr>
          </a:p>
          <a:p>
            <a:pPr indent="0" lvl="0" marL="0" rtl="0" algn="l">
              <a:spcBef>
                <a:spcPts val="1200"/>
              </a:spcBef>
              <a:spcAft>
                <a:spcPts val="0"/>
              </a:spcAft>
              <a:buNone/>
            </a:pPr>
            <a:r>
              <a:t/>
            </a:r>
            <a:endParaRPr sz="1900">
              <a:latin typeface="Century Gothic"/>
              <a:ea typeface="Century Gothic"/>
              <a:cs typeface="Century Gothic"/>
              <a:sym typeface="Century Gothic"/>
            </a:endParaRPr>
          </a:p>
          <a:p>
            <a:pPr indent="-349250" lvl="0" marL="457200" rtl="0" algn="l">
              <a:spcBef>
                <a:spcPts val="1200"/>
              </a:spcBef>
              <a:spcAft>
                <a:spcPts val="0"/>
              </a:spcAft>
              <a:buSzPts val="1900"/>
              <a:buFont typeface="Century Gothic"/>
              <a:buChar char="●"/>
            </a:pPr>
            <a:r>
              <a:rPr lang="en" sz="1900">
                <a:latin typeface="Century Gothic"/>
                <a:ea typeface="Century Gothic"/>
                <a:cs typeface="Century Gothic"/>
                <a:sym typeface="Century Gothic"/>
              </a:rPr>
              <a:t>Merger Task Force</a:t>
            </a:r>
            <a:endParaRPr sz="1900">
              <a:latin typeface="Century Gothic"/>
              <a:ea typeface="Century Gothic"/>
              <a:cs typeface="Century Gothic"/>
              <a:sym typeface="Century Gothic"/>
            </a:endParaRPr>
          </a:p>
          <a:p>
            <a:pPr indent="0" lvl="0" marL="0" rtl="0" algn="l">
              <a:spcBef>
                <a:spcPts val="1200"/>
              </a:spcBef>
              <a:spcAft>
                <a:spcPts val="0"/>
              </a:spcAft>
              <a:buNone/>
            </a:pPr>
            <a:r>
              <a:t/>
            </a:r>
            <a:endParaRPr sz="1900">
              <a:latin typeface="Century Gothic"/>
              <a:ea typeface="Century Gothic"/>
              <a:cs typeface="Century Gothic"/>
              <a:sym typeface="Century Gothic"/>
            </a:endParaRPr>
          </a:p>
          <a:p>
            <a:pPr indent="-349250" lvl="0" marL="457200" rtl="0" algn="l">
              <a:spcBef>
                <a:spcPts val="1200"/>
              </a:spcBef>
              <a:spcAft>
                <a:spcPts val="0"/>
              </a:spcAft>
              <a:buSzPts val="1900"/>
              <a:buFont typeface="Century Gothic"/>
              <a:buChar char="●"/>
            </a:pPr>
            <a:r>
              <a:rPr lang="en" sz="1900">
                <a:latin typeface="Century Gothic"/>
                <a:ea typeface="Century Gothic"/>
                <a:cs typeface="Century Gothic"/>
                <a:sym typeface="Century Gothic"/>
              </a:rPr>
              <a:t>Hiring a Consultant</a:t>
            </a:r>
            <a:endParaRPr sz="1900">
              <a:latin typeface="Century Gothic"/>
              <a:ea typeface="Century Gothic"/>
              <a:cs typeface="Century Gothic"/>
              <a:sym typeface="Century Gothic"/>
            </a:endParaRPr>
          </a:p>
        </p:txBody>
      </p:sp>
      <p:pic>
        <p:nvPicPr>
          <p:cNvPr id="64" name="Google Shape;64;p14"/>
          <p:cNvPicPr preferRelativeResize="0"/>
          <p:nvPr/>
        </p:nvPicPr>
        <p:blipFill>
          <a:blip r:embed="rId3">
            <a:alphaModFix/>
          </a:blip>
          <a:stretch>
            <a:fillRect/>
          </a:stretch>
        </p:blipFill>
        <p:spPr>
          <a:xfrm>
            <a:off x="3272100" y="637791"/>
            <a:ext cx="5719500" cy="3815622"/>
          </a:xfrm>
          <a:prstGeom prst="rect">
            <a:avLst/>
          </a:prstGeom>
          <a:noFill/>
          <a:ln>
            <a:noFill/>
          </a:ln>
        </p:spPr>
      </p:pic>
      <p:sp>
        <p:nvSpPr>
          <p:cNvPr id="65" name="Google Shape;65;p14"/>
          <p:cNvSpPr txBox="1"/>
          <p:nvPr/>
        </p:nvSpPr>
        <p:spPr>
          <a:xfrm>
            <a:off x="6543000" y="4071220"/>
            <a:ext cx="2462700" cy="3963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Century Gothic"/>
                <a:ea typeface="Century Gothic"/>
                <a:cs typeface="Century Gothic"/>
                <a:sym typeface="Century Gothic"/>
              </a:rPr>
              <a:t>First Avenue Bridge, 1931</a:t>
            </a:r>
            <a:endParaRPr>
              <a:solidFill>
                <a:schemeClr val="dk2"/>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6188395" y="49800"/>
            <a:ext cx="29556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50">
                <a:latin typeface="Century Gothic"/>
                <a:ea typeface="Century Gothic"/>
                <a:cs typeface="Century Gothic"/>
                <a:sym typeface="Century Gothic"/>
              </a:rPr>
              <a:t>Merger Task Force</a:t>
            </a:r>
            <a:endParaRPr sz="2450">
              <a:latin typeface="Century Gothic"/>
              <a:ea typeface="Century Gothic"/>
              <a:cs typeface="Century Gothic"/>
              <a:sym typeface="Century Gothic"/>
            </a:endParaRPr>
          </a:p>
        </p:txBody>
      </p:sp>
      <p:sp>
        <p:nvSpPr>
          <p:cNvPr id="71" name="Google Shape;71;p15"/>
          <p:cNvSpPr txBox="1"/>
          <p:nvPr>
            <p:ph idx="1" type="body"/>
          </p:nvPr>
        </p:nvSpPr>
        <p:spPr>
          <a:xfrm>
            <a:off x="6188400" y="1034100"/>
            <a:ext cx="2808000" cy="35235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Font typeface="Century Gothic"/>
              <a:buChar char="●"/>
            </a:pPr>
            <a:r>
              <a:rPr lang="en" sz="1800">
                <a:latin typeface="Century Gothic"/>
                <a:ea typeface="Century Gothic"/>
                <a:cs typeface="Century Gothic"/>
                <a:sym typeface="Century Gothic"/>
              </a:rPr>
              <a:t>Outlining a statement of purpose and value proposition</a:t>
            </a:r>
            <a:endParaRPr sz="1800">
              <a:latin typeface="Century Gothic"/>
              <a:ea typeface="Century Gothic"/>
              <a:cs typeface="Century Gothic"/>
              <a:sym typeface="Century Gothic"/>
            </a:endParaRPr>
          </a:p>
          <a:p>
            <a:pPr indent="0" lvl="0" marL="457200" rtl="0" algn="l">
              <a:spcBef>
                <a:spcPts val="1200"/>
              </a:spcBef>
              <a:spcAft>
                <a:spcPts val="0"/>
              </a:spcAft>
              <a:buNone/>
            </a:pPr>
            <a:r>
              <a:t/>
            </a:r>
            <a:endParaRPr sz="1800">
              <a:latin typeface="Century Gothic"/>
              <a:ea typeface="Century Gothic"/>
              <a:cs typeface="Century Gothic"/>
              <a:sym typeface="Century Gothic"/>
            </a:endParaRPr>
          </a:p>
          <a:p>
            <a:pPr indent="-334327" lvl="0" marL="457200" rtl="0" algn="l">
              <a:spcBef>
                <a:spcPts val="1200"/>
              </a:spcBef>
              <a:spcAft>
                <a:spcPts val="0"/>
              </a:spcAft>
              <a:buSzPct val="100000"/>
              <a:buFont typeface="Century Gothic"/>
              <a:buChar char="●"/>
            </a:pPr>
            <a:r>
              <a:rPr lang="en" sz="1800">
                <a:latin typeface="Century Gothic"/>
                <a:ea typeface="Century Gothic"/>
                <a:cs typeface="Century Gothic"/>
                <a:sym typeface="Century Gothic"/>
              </a:rPr>
              <a:t>Identify key questions and recommendations for new organization</a:t>
            </a:r>
            <a:endParaRPr sz="1800">
              <a:latin typeface="Century Gothic"/>
              <a:ea typeface="Century Gothic"/>
              <a:cs typeface="Century Gothic"/>
              <a:sym typeface="Century Gothic"/>
            </a:endParaRPr>
          </a:p>
          <a:p>
            <a:pPr indent="0" lvl="0" marL="0" rtl="0" algn="l">
              <a:spcBef>
                <a:spcPts val="1200"/>
              </a:spcBef>
              <a:spcAft>
                <a:spcPts val="0"/>
              </a:spcAft>
              <a:buNone/>
            </a:pPr>
            <a:r>
              <a:t/>
            </a:r>
            <a:endParaRPr sz="1800">
              <a:latin typeface="Century Gothic"/>
              <a:ea typeface="Century Gothic"/>
              <a:cs typeface="Century Gothic"/>
              <a:sym typeface="Century Gothic"/>
            </a:endParaRPr>
          </a:p>
          <a:p>
            <a:pPr indent="-334327" lvl="0" marL="457200" rtl="0" algn="l">
              <a:spcBef>
                <a:spcPts val="1200"/>
              </a:spcBef>
              <a:spcAft>
                <a:spcPts val="0"/>
              </a:spcAft>
              <a:buSzPct val="100000"/>
              <a:buFont typeface="Century Gothic"/>
              <a:buChar char="●"/>
            </a:pPr>
            <a:r>
              <a:rPr lang="en" sz="1800">
                <a:latin typeface="Century Gothic"/>
                <a:ea typeface="Century Gothic"/>
                <a:cs typeface="Century Gothic"/>
                <a:sym typeface="Century Gothic"/>
              </a:rPr>
              <a:t>Bridge Year Proposal</a:t>
            </a:r>
            <a:endParaRPr sz="1800">
              <a:latin typeface="Century Gothic"/>
              <a:ea typeface="Century Gothic"/>
              <a:cs typeface="Century Gothic"/>
              <a:sym typeface="Century Gothic"/>
            </a:endParaRPr>
          </a:p>
        </p:txBody>
      </p:sp>
      <p:pic>
        <p:nvPicPr>
          <p:cNvPr id="72" name="Google Shape;72;p15"/>
          <p:cNvPicPr preferRelativeResize="0"/>
          <p:nvPr/>
        </p:nvPicPr>
        <p:blipFill rotWithShape="1">
          <a:blip r:embed="rId3">
            <a:alphaModFix/>
          </a:blip>
          <a:srcRect b="0" l="0" r="0" t="0"/>
          <a:stretch/>
        </p:blipFill>
        <p:spPr>
          <a:xfrm>
            <a:off x="241219" y="643299"/>
            <a:ext cx="5719500" cy="3815622"/>
          </a:xfrm>
          <a:prstGeom prst="rect">
            <a:avLst/>
          </a:prstGeom>
          <a:noFill/>
          <a:ln>
            <a:noFill/>
          </a:ln>
        </p:spPr>
      </p:pic>
      <p:sp>
        <p:nvSpPr>
          <p:cNvPr id="73" name="Google Shape;73;p15"/>
          <p:cNvSpPr txBox="1"/>
          <p:nvPr/>
        </p:nvSpPr>
        <p:spPr>
          <a:xfrm>
            <a:off x="159300" y="561600"/>
            <a:ext cx="3412800" cy="3963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Century Gothic"/>
                <a:ea typeface="Century Gothic"/>
                <a:cs typeface="Century Gothic"/>
                <a:sym typeface="Century Gothic"/>
              </a:rPr>
              <a:t>Spruce Street</a:t>
            </a:r>
            <a:r>
              <a:rPr lang="en">
                <a:solidFill>
                  <a:schemeClr val="dk2"/>
                </a:solidFill>
                <a:latin typeface="Century Gothic"/>
                <a:ea typeface="Century Gothic"/>
                <a:cs typeface="Century Gothic"/>
                <a:sym typeface="Century Gothic"/>
              </a:rPr>
              <a:t> Suspension Bridge, 1912</a:t>
            </a:r>
            <a:endParaRPr>
              <a:solidFill>
                <a:schemeClr val="dk2"/>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6425" y="174600"/>
            <a:ext cx="29556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50">
                <a:latin typeface="Century Gothic"/>
                <a:ea typeface="Century Gothic"/>
                <a:cs typeface="Century Gothic"/>
                <a:sym typeface="Century Gothic"/>
              </a:rPr>
              <a:t>A Bridge Year</a:t>
            </a:r>
            <a:endParaRPr sz="2450">
              <a:latin typeface="Century Gothic"/>
              <a:ea typeface="Century Gothic"/>
              <a:cs typeface="Century Gothic"/>
              <a:sym typeface="Century Gothic"/>
            </a:endParaRPr>
          </a:p>
        </p:txBody>
      </p:sp>
      <p:sp>
        <p:nvSpPr>
          <p:cNvPr id="79" name="Google Shape;79;p16"/>
          <p:cNvSpPr txBox="1"/>
          <p:nvPr>
            <p:ph idx="1" type="body"/>
          </p:nvPr>
        </p:nvSpPr>
        <p:spPr>
          <a:xfrm>
            <a:off x="316425" y="1088796"/>
            <a:ext cx="2808000" cy="3523500"/>
          </a:xfrm>
          <a:prstGeom prst="rect">
            <a:avLst/>
          </a:prstGeom>
        </p:spPr>
        <p:txBody>
          <a:bodyPr anchorCtr="0" anchor="t" bIns="91425" lIns="91425" spcFirstLastPara="1" rIns="91425" wrap="square" tIns="91425">
            <a:normAutofit lnSpcReduction="10000"/>
          </a:bodyPr>
          <a:lstStyle/>
          <a:p>
            <a:pPr indent="-342900" lvl="0" marL="457200" rtl="0" algn="l">
              <a:lnSpc>
                <a:spcPct val="150000"/>
              </a:lnSpc>
              <a:spcBef>
                <a:spcPts val="0"/>
              </a:spcBef>
              <a:spcAft>
                <a:spcPts val="0"/>
              </a:spcAft>
              <a:buClr>
                <a:srgbClr val="434343"/>
              </a:buClr>
              <a:buSzPts val="1800"/>
              <a:buFont typeface="Century Gothic"/>
              <a:buChar char="●"/>
            </a:pPr>
            <a:r>
              <a:rPr lang="en" sz="1800">
                <a:solidFill>
                  <a:srgbClr val="434343"/>
                </a:solidFill>
                <a:latin typeface="Century Gothic"/>
                <a:ea typeface="Century Gothic"/>
                <a:cs typeface="Century Gothic"/>
                <a:sym typeface="Century Gothic"/>
              </a:rPr>
              <a:t>Establish Governance Structures</a:t>
            </a:r>
            <a:endParaRPr sz="1800">
              <a:solidFill>
                <a:srgbClr val="434343"/>
              </a:solidFill>
              <a:latin typeface="Century Gothic"/>
              <a:ea typeface="Century Gothic"/>
              <a:cs typeface="Century Gothic"/>
              <a:sym typeface="Century Gothic"/>
            </a:endParaRPr>
          </a:p>
          <a:p>
            <a:pPr indent="-342900" lvl="0" marL="457200" rtl="0" algn="l">
              <a:lnSpc>
                <a:spcPct val="150000"/>
              </a:lnSpc>
              <a:spcBef>
                <a:spcPts val="0"/>
              </a:spcBef>
              <a:spcAft>
                <a:spcPts val="0"/>
              </a:spcAft>
              <a:buClr>
                <a:srgbClr val="434343"/>
              </a:buClr>
              <a:buSzPts val="1800"/>
              <a:buFont typeface="Century Gothic"/>
              <a:buChar char="●"/>
            </a:pPr>
            <a:r>
              <a:rPr lang="en" sz="1800">
                <a:solidFill>
                  <a:srgbClr val="434343"/>
                </a:solidFill>
                <a:latin typeface="Century Gothic"/>
                <a:ea typeface="Century Gothic"/>
                <a:cs typeface="Century Gothic"/>
                <a:sym typeface="Century Gothic"/>
              </a:rPr>
              <a:t>Strategic Planning</a:t>
            </a:r>
            <a:endParaRPr sz="1800">
              <a:solidFill>
                <a:srgbClr val="434343"/>
              </a:solidFill>
              <a:latin typeface="Century Gothic"/>
              <a:ea typeface="Century Gothic"/>
              <a:cs typeface="Century Gothic"/>
              <a:sym typeface="Century Gothic"/>
            </a:endParaRPr>
          </a:p>
          <a:p>
            <a:pPr indent="-342900" lvl="0" marL="457200" rtl="0" algn="l">
              <a:lnSpc>
                <a:spcPct val="150000"/>
              </a:lnSpc>
              <a:spcBef>
                <a:spcPts val="0"/>
              </a:spcBef>
              <a:spcAft>
                <a:spcPts val="0"/>
              </a:spcAft>
              <a:buClr>
                <a:srgbClr val="434343"/>
              </a:buClr>
              <a:buSzPts val="1800"/>
              <a:buFont typeface="Century Gothic"/>
              <a:buChar char="●"/>
            </a:pPr>
            <a:r>
              <a:rPr lang="en" sz="1800">
                <a:solidFill>
                  <a:srgbClr val="434343"/>
                </a:solidFill>
                <a:latin typeface="Century Gothic"/>
                <a:ea typeface="Century Gothic"/>
                <a:cs typeface="Century Gothic"/>
                <a:sym typeface="Century Gothic"/>
              </a:rPr>
              <a:t>Stakeholder Engagement</a:t>
            </a:r>
            <a:endParaRPr sz="1800">
              <a:solidFill>
                <a:srgbClr val="434343"/>
              </a:solidFill>
              <a:latin typeface="Century Gothic"/>
              <a:ea typeface="Century Gothic"/>
              <a:cs typeface="Century Gothic"/>
              <a:sym typeface="Century Gothic"/>
            </a:endParaRPr>
          </a:p>
          <a:p>
            <a:pPr indent="-342900" lvl="0" marL="457200" rtl="0" algn="l">
              <a:lnSpc>
                <a:spcPct val="150000"/>
              </a:lnSpc>
              <a:spcBef>
                <a:spcPts val="0"/>
              </a:spcBef>
              <a:spcAft>
                <a:spcPts val="0"/>
              </a:spcAft>
              <a:buClr>
                <a:srgbClr val="434343"/>
              </a:buClr>
              <a:buSzPts val="1800"/>
              <a:buFont typeface="Century Gothic"/>
              <a:buChar char="●"/>
            </a:pPr>
            <a:r>
              <a:rPr lang="en" sz="1800">
                <a:solidFill>
                  <a:srgbClr val="434343"/>
                </a:solidFill>
                <a:latin typeface="Century Gothic"/>
                <a:ea typeface="Century Gothic"/>
                <a:cs typeface="Century Gothic"/>
                <a:sym typeface="Century Gothic"/>
              </a:rPr>
              <a:t>Communication and Community Involvement</a:t>
            </a:r>
            <a:endParaRPr sz="1800">
              <a:solidFill>
                <a:srgbClr val="434343"/>
              </a:solidFill>
              <a:latin typeface="Century Gothic"/>
              <a:ea typeface="Century Gothic"/>
              <a:cs typeface="Century Gothic"/>
              <a:sym typeface="Century Gothic"/>
            </a:endParaRPr>
          </a:p>
        </p:txBody>
      </p:sp>
      <p:pic>
        <p:nvPicPr>
          <p:cNvPr id="80" name="Google Shape;80;p16"/>
          <p:cNvPicPr preferRelativeResize="0"/>
          <p:nvPr/>
        </p:nvPicPr>
        <p:blipFill rotWithShape="1">
          <a:blip r:embed="rId3">
            <a:alphaModFix/>
          </a:blip>
          <a:srcRect b="5499" l="0" r="0" t="5508"/>
          <a:stretch/>
        </p:blipFill>
        <p:spPr>
          <a:xfrm>
            <a:off x="3272100" y="637791"/>
            <a:ext cx="5719500" cy="3815623"/>
          </a:xfrm>
          <a:prstGeom prst="rect">
            <a:avLst/>
          </a:prstGeom>
          <a:noFill/>
          <a:ln>
            <a:noFill/>
          </a:ln>
        </p:spPr>
      </p:pic>
      <p:sp>
        <p:nvSpPr>
          <p:cNvPr id="81" name="Google Shape;81;p16"/>
          <p:cNvSpPr txBox="1"/>
          <p:nvPr/>
        </p:nvSpPr>
        <p:spPr>
          <a:xfrm>
            <a:off x="6121300" y="4071225"/>
            <a:ext cx="2884500" cy="3963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Century Gothic"/>
                <a:ea typeface="Century Gothic"/>
                <a:cs typeface="Century Gothic"/>
                <a:sym typeface="Century Gothic"/>
              </a:rPr>
              <a:t>Georgia Street </a:t>
            </a:r>
            <a:r>
              <a:rPr lang="en">
                <a:solidFill>
                  <a:schemeClr val="dk2"/>
                </a:solidFill>
                <a:latin typeface="Century Gothic"/>
                <a:ea typeface="Century Gothic"/>
                <a:cs typeface="Century Gothic"/>
                <a:sym typeface="Century Gothic"/>
              </a:rPr>
              <a:t>Bridge, 1914</a:t>
            </a:r>
            <a:endParaRPr>
              <a:solidFill>
                <a:schemeClr val="dk2"/>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6050100" y="138721"/>
            <a:ext cx="29556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50">
                <a:latin typeface="Century Gothic"/>
                <a:ea typeface="Century Gothic"/>
                <a:cs typeface="Century Gothic"/>
                <a:sym typeface="Century Gothic"/>
              </a:rPr>
              <a:t>Next Steps</a:t>
            </a:r>
            <a:endParaRPr sz="2450">
              <a:latin typeface="Century Gothic"/>
              <a:ea typeface="Century Gothic"/>
              <a:cs typeface="Century Gothic"/>
              <a:sym typeface="Century Gothic"/>
            </a:endParaRPr>
          </a:p>
        </p:txBody>
      </p:sp>
      <p:sp>
        <p:nvSpPr>
          <p:cNvPr id="87" name="Google Shape;87;p17"/>
          <p:cNvSpPr txBox="1"/>
          <p:nvPr>
            <p:ph idx="1" type="body"/>
          </p:nvPr>
        </p:nvSpPr>
        <p:spPr>
          <a:xfrm>
            <a:off x="6050100" y="944025"/>
            <a:ext cx="3093900" cy="35235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Volunteers Wanted</a:t>
            </a:r>
            <a:endParaRPr sz="1800">
              <a:latin typeface="Century Gothic"/>
              <a:ea typeface="Century Gothic"/>
              <a:cs typeface="Century Gothic"/>
              <a:sym typeface="Century Gothic"/>
            </a:endParaRPr>
          </a:p>
          <a:p>
            <a:pPr indent="-342900" lvl="0" marL="457200" rtl="0" algn="l">
              <a:spcBef>
                <a:spcPts val="0"/>
              </a:spcBef>
              <a:spcAft>
                <a:spcPts val="0"/>
              </a:spcAft>
              <a:buSzPts val="1800"/>
              <a:buFont typeface="Century Gothic"/>
              <a:buChar char="●"/>
            </a:pPr>
            <a:r>
              <a:rPr lang="en" sz="1800">
                <a:latin typeface="Century Gothic"/>
                <a:ea typeface="Century Gothic"/>
                <a:cs typeface="Century Gothic"/>
                <a:sym typeface="Century Gothic"/>
              </a:rPr>
              <a:t>Key Decisions</a:t>
            </a:r>
            <a:endParaRPr sz="1800">
              <a:latin typeface="Century Gothic"/>
              <a:ea typeface="Century Gothic"/>
              <a:cs typeface="Century Gothic"/>
              <a:sym typeface="Century Gothic"/>
            </a:endParaRPr>
          </a:p>
          <a:p>
            <a:pPr indent="-342900" lvl="1" marL="914400" rtl="0" algn="l">
              <a:spcBef>
                <a:spcPts val="0"/>
              </a:spcBef>
              <a:spcAft>
                <a:spcPts val="0"/>
              </a:spcAft>
              <a:buSzPts val="1800"/>
              <a:buFont typeface="Century Gothic"/>
              <a:buChar char="○"/>
            </a:pPr>
            <a:r>
              <a:rPr lang="en" sz="1800">
                <a:latin typeface="Century Gothic"/>
                <a:ea typeface="Century Gothic"/>
                <a:cs typeface="Century Gothic"/>
                <a:sym typeface="Century Gothic"/>
              </a:rPr>
              <a:t>Membership and Fee Structure</a:t>
            </a:r>
            <a:endParaRPr sz="1800">
              <a:latin typeface="Century Gothic"/>
              <a:ea typeface="Century Gothic"/>
              <a:cs typeface="Century Gothic"/>
              <a:sym typeface="Century Gothic"/>
            </a:endParaRPr>
          </a:p>
          <a:p>
            <a:pPr indent="-342900" lvl="1" marL="914400" rtl="0" algn="l">
              <a:spcBef>
                <a:spcPts val="0"/>
              </a:spcBef>
              <a:spcAft>
                <a:spcPts val="0"/>
              </a:spcAft>
              <a:buSzPts val="1800"/>
              <a:buFont typeface="Century Gothic"/>
              <a:buChar char="○"/>
            </a:pPr>
            <a:r>
              <a:rPr lang="en" sz="1800">
                <a:latin typeface="Century Gothic"/>
                <a:ea typeface="Century Gothic"/>
                <a:cs typeface="Century Gothic"/>
                <a:sym typeface="Century Gothic"/>
              </a:rPr>
              <a:t>Staffing and Leadership</a:t>
            </a:r>
            <a:endParaRPr sz="1800">
              <a:latin typeface="Century Gothic"/>
              <a:ea typeface="Century Gothic"/>
              <a:cs typeface="Century Gothic"/>
              <a:sym typeface="Century Gothic"/>
            </a:endParaRPr>
          </a:p>
          <a:p>
            <a:pPr indent="-342900" lvl="1" marL="914400" rtl="0" algn="l">
              <a:spcBef>
                <a:spcPts val="0"/>
              </a:spcBef>
              <a:spcAft>
                <a:spcPts val="0"/>
              </a:spcAft>
              <a:buSzPts val="1800"/>
              <a:buFont typeface="Century Gothic"/>
              <a:buChar char="○"/>
            </a:pPr>
            <a:r>
              <a:rPr lang="en" sz="1800">
                <a:latin typeface="Century Gothic"/>
                <a:ea typeface="Century Gothic"/>
                <a:cs typeface="Century Gothic"/>
                <a:sym typeface="Century Gothic"/>
              </a:rPr>
              <a:t>Program and Service Development</a:t>
            </a:r>
            <a:endParaRPr sz="1800">
              <a:latin typeface="Century Gothic"/>
              <a:ea typeface="Century Gothic"/>
              <a:cs typeface="Century Gothic"/>
              <a:sym typeface="Century Gothic"/>
            </a:endParaRPr>
          </a:p>
          <a:p>
            <a:pPr indent="-342900" lvl="1" marL="914400" rtl="0" algn="l">
              <a:spcBef>
                <a:spcPts val="0"/>
              </a:spcBef>
              <a:spcAft>
                <a:spcPts val="0"/>
              </a:spcAft>
              <a:buSzPts val="1800"/>
              <a:buFont typeface="Century Gothic"/>
              <a:buChar char="○"/>
            </a:pPr>
            <a:r>
              <a:rPr lang="en" sz="1800">
                <a:latin typeface="Century Gothic"/>
                <a:ea typeface="Century Gothic"/>
                <a:cs typeface="Century Gothic"/>
                <a:sym typeface="Century Gothic"/>
              </a:rPr>
              <a:t>Governance/Committee Roles</a:t>
            </a:r>
            <a:endParaRPr sz="1800">
              <a:latin typeface="Century Gothic"/>
              <a:ea typeface="Century Gothic"/>
              <a:cs typeface="Century Gothic"/>
              <a:sym typeface="Century Gothic"/>
            </a:endParaRPr>
          </a:p>
        </p:txBody>
      </p:sp>
      <p:pic>
        <p:nvPicPr>
          <p:cNvPr id="88" name="Google Shape;88;p17"/>
          <p:cNvPicPr preferRelativeResize="0"/>
          <p:nvPr/>
        </p:nvPicPr>
        <p:blipFill rotWithShape="1">
          <a:blip r:embed="rId3">
            <a:alphaModFix/>
          </a:blip>
          <a:srcRect b="0" l="0" r="0" t="0"/>
          <a:stretch/>
        </p:blipFill>
        <p:spPr>
          <a:xfrm>
            <a:off x="217266" y="663936"/>
            <a:ext cx="5719500" cy="3815622"/>
          </a:xfrm>
          <a:prstGeom prst="rect">
            <a:avLst/>
          </a:prstGeom>
          <a:noFill/>
          <a:ln>
            <a:noFill/>
          </a:ln>
        </p:spPr>
      </p:pic>
      <p:sp>
        <p:nvSpPr>
          <p:cNvPr id="89" name="Google Shape;89;p17"/>
          <p:cNvSpPr txBox="1"/>
          <p:nvPr/>
        </p:nvSpPr>
        <p:spPr>
          <a:xfrm>
            <a:off x="179616" y="618197"/>
            <a:ext cx="2462700" cy="3963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Century Gothic"/>
                <a:ea typeface="Century Gothic"/>
                <a:cs typeface="Century Gothic"/>
                <a:sym typeface="Century Gothic"/>
              </a:rPr>
              <a:t>Quince Street</a:t>
            </a:r>
            <a:r>
              <a:rPr lang="en">
                <a:solidFill>
                  <a:schemeClr val="dk2"/>
                </a:solidFill>
                <a:latin typeface="Century Gothic"/>
                <a:ea typeface="Century Gothic"/>
                <a:cs typeface="Century Gothic"/>
                <a:sym typeface="Century Gothic"/>
              </a:rPr>
              <a:t> Bridge, 1905</a:t>
            </a:r>
            <a:endParaRPr>
              <a:solidFill>
                <a:schemeClr val="dk2"/>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pic>
        <p:nvPicPr>
          <p:cNvPr id="94" name="Google Shape;94;p18"/>
          <p:cNvPicPr preferRelativeResize="0"/>
          <p:nvPr/>
        </p:nvPicPr>
        <p:blipFill rotWithShape="1">
          <a:blip r:embed="rId3">
            <a:alphaModFix/>
          </a:blip>
          <a:srcRect b="0" l="4412" r="4421" t="0"/>
          <a:stretch/>
        </p:blipFill>
        <p:spPr>
          <a:xfrm>
            <a:off x="1664999" y="664310"/>
            <a:ext cx="5616698" cy="3747049"/>
          </a:xfrm>
          <a:prstGeom prst="rect">
            <a:avLst/>
          </a:prstGeom>
          <a:noFill/>
          <a:ln>
            <a:noFill/>
          </a:ln>
        </p:spPr>
      </p:pic>
      <p:sp>
        <p:nvSpPr>
          <p:cNvPr id="95" name="Google Shape;95;p18"/>
          <p:cNvSpPr txBox="1"/>
          <p:nvPr/>
        </p:nvSpPr>
        <p:spPr>
          <a:xfrm>
            <a:off x="498461" y="75285"/>
            <a:ext cx="8118900" cy="61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dk2"/>
                </a:solidFill>
                <a:latin typeface="Century Gothic"/>
                <a:ea typeface="Century Gothic"/>
                <a:cs typeface="Century Gothic"/>
                <a:sym typeface="Century Gothic"/>
              </a:rPr>
              <a:t>Thank You</a:t>
            </a:r>
            <a:endParaRPr sz="2800">
              <a:solidFill>
                <a:schemeClr val="dk2"/>
              </a:solidFill>
              <a:latin typeface="Century Gothic"/>
              <a:ea typeface="Century Gothic"/>
              <a:cs typeface="Century Gothic"/>
              <a:sym typeface="Century Gothic"/>
            </a:endParaRPr>
          </a:p>
        </p:txBody>
      </p:sp>
      <p:sp>
        <p:nvSpPr>
          <p:cNvPr id="96" name="Google Shape;96;p18"/>
          <p:cNvSpPr txBox="1"/>
          <p:nvPr/>
        </p:nvSpPr>
        <p:spPr>
          <a:xfrm>
            <a:off x="1657350" y="4029375"/>
            <a:ext cx="2355900" cy="4155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Century Gothic"/>
                <a:ea typeface="Century Gothic"/>
                <a:cs typeface="Century Gothic"/>
                <a:sym typeface="Century Gothic"/>
              </a:rPr>
              <a:t>Coronado Bridge, 1968</a:t>
            </a:r>
            <a:endParaRPr sz="1500">
              <a:solidFill>
                <a:schemeClr val="dk2"/>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