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4" name="Google Shape;14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e89485397d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g2e89485397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e89485397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" name="Google Shape;211;g2e89485397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7" name="Google Shape;24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74cfe401e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g274cfe401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9" name="Google Shape;25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8" name="Google Shape;16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e89485397d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2e89485397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e89485397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g2e89485397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e89485397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2e89485397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D4E5F5">
            <a:alpha val="17254"/>
          </a:srgbClr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020500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245822"/>
            <a:ext cx="6400800" cy="9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606060"/>
              </a:buClr>
              <a:buSzPts val="3200"/>
              <a:buFont typeface="Twentieth Century"/>
              <a:buNone/>
              <a:defRPr>
                <a:solidFill>
                  <a:srgbClr val="606060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algn="ctr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Logo for the Western Regional Storage Trust (WEST)" id="16" name="Google Shape;16;p2" title="WEST Logo"/>
          <p:cNvPicPr preferRelativeResize="0"/>
          <p:nvPr/>
        </p:nvPicPr>
        <p:blipFill rotWithShape="1">
          <a:blip r:embed="rId2">
            <a:alphaModFix/>
          </a:blip>
          <a:srcRect b="0" l="0" r="3605" t="27708"/>
          <a:stretch/>
        </p:blipFill>
        <p:spPr>
          <a:xfrm>
            <a:off x="-4375" y="0"/>
            <a:ext cx="9144000" cy="1650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Google Shape;17;p2"/>
          <p:cNvCxnSpPr/>
          <p:nvPr/>
        </p:nvCxnSpPr>
        <p:spPr>
          <a:xfrm>
            <a:off x="0" y="1650263"/>
            <a:ext cx="9150900" cy="0"/>
          </a:xfrm>
          <a:prstGeom prst="straightConnector1">
            <a:avLst/>
          </a:prstGeom>
          <a:noFill/>
          <a:ln cap="flat" cmpd="sng" w="19050">
            <a:solidFill>
              <a:srgbClr val="D3E3FD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 4">
  <p:cSld name="OBJECT_WITH_CAPTION_TEXT_4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2" name="Google Shape;72;p11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WEST_bar.jpg" id="73" name="Google Shape;73;p11"/>
          <p:cNvPicPr preferRelativeResize="0"/>
          <p:nvPr/>
        </p:nvPicPr>
        <p:blipFill rotWithShape="1">
          <a:blip r:embed="rId2">
            <a:alphaModFix/>
          </a:blip>
          <a:srcRect b="13508" l="12037" r="86236" t="14666"/>
          <a:stretch/>
        </p:blipFill>
        <p:spPr>
          <a:xfrm rot="5400000">
            <a:off x="4514853" y="-3581397"/>
            <a:ext cx="114300" cy="914399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1"/>
          <p:cNvSpPr txBox="1"/>
          <p:nvPr/>
        </p:nvSpPr>
        <p:spPr>
          <a:xfrm>
            <a:off x="609600" y="1215350"/>
            <a:ext cx="2332200" cy="3552000"/>
          </a:xfrm>
          <a:prstGeom prst="rect">
            <a:avLst/>
          </a:prstGeom>
          <a:solidFill>
            <a:srgbClr val="DD8047"/>
          </a:solidFill>
          <a:ln cap="sq" cmpd="dbl" w="50800">
            <a:solidFill>
              <a:srgbClr val="BB4B2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137150" spcFirstLastPara="1" rIns="137150" wrap="square" tIns="1828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5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6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7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8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5" name="Google Shape;75;p11"/>
          <p:cNvSpPr txBox="1"/>
          <p:nvPr>
            <p:ph idx="1" type="subTitle"/>
          </p:nvPr>
        </p:nvSpPr>
        <p:spPr>
          <a:xfrm>
            <a:off x="609450" y="1215360"/>
            <a:ext cx="2332200" cy="35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2" type="body"/>
          </p:nvPr>
        </p:nvSpPr>
        <p:spPr>
          <a:xfrm>
            <a:off x="3281650" y="1215350"/>
            <a:ext cx="5405100" cy="35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and Vertical Title">
  <p:cSld name="VERTICAL_TITLE_AND_VERTICAL_TEXT_1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type="title"/>
          </p:nvPr>
        </p:nvSpPr>
        <p:spPr>
          <a:xfrm rot="-5400000">
            <a:off x="-755900" y="1543050"/>
            <a:ext cx="42684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2133475" y="437550"/>
            <a:ext cx="6553200" cy="42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pic>
        <p:nvPicPr>
          <p:cNvPr descr="WEST_bar.jpg" id="92" name="Google Shape;92;p14"/>
          <p:cNvPicPr preferRelativeResize="0"/>
          <p:nvPr/>
        </p:nvPicPr>
        <p:blipFill rotWithShape="1">
          <a:blip r:embed="rId2">
            <a:alphaModFix/>
          </a:blip>
          <a:srcRect b="12725" l="12038" r="85372" t="14666"/>
          <a:stretch/>
        </p:blipFill>
        <p:spPr>
          <a:xfrm>
            <a:off x="0" y="0"/>
            <a:ext cx="228602" cy="5143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 2">
  <p:cSld name="OBJECT_WITH_CAPTION_TEXT_2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7" name="Google Shape;97;p15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WEST_bar.jpg" id="98" name="Google Shape;98;p15"/>
          <p:cNvPicPr preferRelativeResize="0"/>
          <p:nvPr/>
        </p:nvPicPr>
        <p:blipFill rotWithShape="1">
          <a:blip r:embed="rId2">
            <a:alphaModFix/>
          </a:blip>
          <a:srcRect b="13508" l="12037" r="86236" t="14666"/>
          <a:stretch/>
        </p:blipFill>
        <p:spPr>
          <a:xfrm rot="5400000">
            <a:off x="4514853" y="-3581397"/>
            <a:ext cx="114300" cy="914399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5"/>
          <p:cNvSpPr txBox="1"/>
          <p:nvPr/>
        </p:nvSpPr>
        <p:spPr>
          <a:xfrm>
            <a:off x="609600" y="1215350"/>
            <a:ext cx="2332200" cy="3552000"/>
          </a:xfrm>
          <a:prstGeom prst="rect">
            <a:avLst/>
          </a:prstGeom>
          <a:solidFill>
            <a:srgbClr val="DD8047"/>
          </a:solidFill>
          <a:ln cap="sq" cmpd="dbl" w="50800">
            <a:solidFill>
              <a:srgbClr val="BB4B2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137150" spcFirstLastPara="1" rIns="137150" wrap="square" tIns="1828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5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6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7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8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0" name="Google Shape;100;p15"/>
          <p:cNvSpPr txBox="1"/>
          <p:nvPr>
            <p:ph idx="1" type="subTitle"/>
          </p:nvPr>
        </p:nvSpPr>
        <p:spPr>
          <a:xfrm>
            <a:off x="609450" y="1215360"/>
            <a:ext cx="2332200" cy="35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2" type="body"/>
          </p:nvPr>
        </p:nvSpPr>
        <p:spPr>
          <a:xfrm>
            <a:off x="3281650" y="1215350"/>
            <a:ext cx="5405100" cy="35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6" name="Google Shape;106;p16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WEST_bar.jpg" id="107" name="Google Shape;107;p16"/>
          <p:cNvPicPr preferRelativeResize="0"/>
          <p:nvPr/>
        </p:nvPicPr>
        <p:blipFill rotWithShape="1">
          <a:blip r:embed="rId2">
            <a:alphaModFix/>
          </a:blip>
          <a:srcRect b="13508" l="12038" r="86236" t="14666"/>
          <a:stretch/>
        </p:blipFill>
        <p:spPr>
          <a:xfrm rot="5400000">
            <a:off x="4514850" y="-3581399"/>
            <a:ext cx="114301" cy="9143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6"/>
          <p:cNvSpPr txBox="1"/>
          <p:nvPr/>
        </p:nvSpPr>
        <p:spPr>
          <a:xfrm>
            <a:off x="609600" y="1215350"/>
            <a:ext cx="2332200" cy="3552000"/>
          </a:xfrm>
          <a:prstGeom prst="rect">
            <a:avLst/>
          </a:prstGeom>
          <a:solidFill>
            <a:srgbClr val="DD8047"/>
          </a:solidFill>
          <a:ln cap="sq" cmpd="dbl" w="50800">
            <a:solidFill>
              <a:srgbClr val="BB4B2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137150" spcFirstLastPara="1" rIns="137150" wrap="square" tIns="1828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5" marL="0" marR="0" rtl="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6" marL="0" marR="0" rtl="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7" marL="0" marR="0" rtl="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8" marL="0" marR="0" rtl="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9" name="Google Shape;109;p16"/>
          <p:cNvSpPr txBox="1"/>
          <p:nvPr>
            <p:ph idx="1" type="subTitle"/>
          </p:nvPr>
        </p:nvSpPr>
        <p:spPr>
          <a:xfrm>
            <a:off x="609450" y="1215360"/>
            <a:ext cx="2332200" cy="35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2" type="body"/>
          </p:nvPr>
        </p:nvSpPr>
        <p:spPr>
          <a:xfrm>
            <a:off x="3281650" y="1215350"/>
            <a:ext cx="5405100" cy="35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 3">
  <p:cSld name="OBJECT_WITH_CAPTION_TEXT_3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5" name="Google Shape;115;p17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WEST_bar.jpg" id="116" name="Google Shape;116;p17"/>
          <p:cNvPicPr preferRelativeResize="0"/>
          <p:nvPr/>
        </p:nvPicPr>
        <p:blipFill rotWithShape="1">
          <a:blip r:embed="rId2">
            <a:alphaModFix/>
          </a:blip>
          <a:srcRect b="13508" l="12037" r="86236" t="14666"/>
          <a:stretch/>
        </p:blipFill>
        <p:spPr>
          <a:xfrm rot="5400000">
            <a:off x="4514853" y="-3581397"/>
            <a:ext cx="114300" cy="9143994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/>
          <p:nvPr/>
        </p:nvSpPr>
        <p:spPr>
          <a:xfrm>
            <a:off x="609600" y="1215350"/>
            <a:ext cx="2332200" cy="3552000"/>
          </a:xfrm>
          <a:prstGeom prst="rect">
            <a:avLst/>
          </a:prstGeom>
          <a:solidFill>
            <a:srgbClr val="DD8047"/>
          </a:solidFill>
          <a:ln cap="sq" cmpd="dbl" w="50800">
            <a:solidFill>
              <a:srgbClr val="BB4B2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137150" spcFirstLastPara="1" rIns="137150" wrap="square" tIns="1828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5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6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7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8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18" name="Google Shape;118;p17"/>
          <p:cNvSpPr txBox="1"/>
          <p:nvPr>
            <p:ph idx="1" type="subTitle"/>
          </p:nvPr>
        </p:nvSpPr>
        <p:spPr>
          <a:xfrm>
            <a:off x="609450" y="1215360"/>
            <a:ext cx="2332200" cy="35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19" name="Google Shape;119;p17"/>
          <p:cNvSpPr txBox="1"/>
          <p:nvPr>
            <p:ph idx="2" type="body"/>
          </p:nvPr>
        </p:nvSpPr>
        <p:spPr>
          <a:xfrm>
            <a:off x="3281650" y="1215350"/>
            <a:ext cx="5405100" cy="35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WEST_bar.jpg" id="123" name="Google Shape;123;p18"/>
          <p:cNvPicPr preferRelativeResize="0"/>
          <p:nvPr/>
        </p:nvPicPr>
        <p:blipFill rotWithShape="1">
          <a:blip r:embed="rId2">
            <a:alphaModFix/>
          </a:blip>
          <a:srcRect b="13508" l="12038" r="86236" t="14666"/>
          <a:stretch/>
        </p:blipFill>
        <p:spPr>
          <a:xfrm rot="5400000">
            <a:off x="4514850" y="-3581399"/>
            <a:ext cx="114301" cy="9143999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457200" y="1104900"/>
            <a:ext cx="40401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25" name="Google Shape;125;p18"/>
          <p:cNvSpPr txBox="1"/>
          <p:nvPr>
            <p:ph idx="2" type="body"/>
          </p:nvPr>
        </p:nvSpPr>
        <p:spPr>
          <a:xfrm>
            <a:off x="4646700" y="1104900"/>
            <a:ext cx="40401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9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15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indent="-228600" lvl="4" marL="228600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indent="-228600" lvl="5" marL="274320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6pPr>
            <a:lvl7pPr indent="-228600" lvl="6" marL="320040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7pPr>
            <a:lvl8pPr indent="-228600" lvl="7" marL="365760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8pPr>
            <a:lvl9pPr indent="-228600" lvl="8" marL="4114800" algn="l">
              <a:lnSpc>
                <a:spcPct val="11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9pPr>
          </a:lstStyle>
          <a:p/>
        </p:txBody>
      </p:sp>
      <p:sp>
        <p:nvSpPr>
          <p:cNvPr id="129" name="Google Shape;129;p19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32" name="Google Shape;132;p19"/>
          <p:cNvCxnSpPr/>
          <p:nvPr/>
        </p:nvCxnSpPr>
        <p:spPr>
          <a:xfrm>
            <a:off x="1793600" y="4025513"/>
            <a:ext cx="5481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 1">
  <p:cSld name="OBJECT_WITH_CAPTION_TEXT_1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7" name="Google Shape;137;p20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WEST_bar.jpg" id="138" name="Google Shape;138;p20"/>
          <p:cNvPicPr preferRelativeResize="0"/>
          <p:nvPr/>
        </p:nvPicPr>
        <p:blipFill rotWithShape="1">
          <a:blip r:embed="rId2">
            <a:alphaModFix/>
          </a:blip>
          <a:srcRect b="13508" l="12037" r="86236" t="14666"/>
          <a:stretch/>
        </p:blipFill>
        <p:spPr>
          <a:xfrm rot="5400000">
            <a:off x="4514853" y="-3581397"/>
            <a:ext cx="114300" cy="914399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0"/>
          <p:cNvSpPr txBox="1"/>
          <p:nvPr/>
        </p:nvSpPr>
        <p:spPr>
          <a:xfrm>
            <a:off x="609600" y="1215350"/>
            <a:ext cx="2332200" cy="3552000"/>
          </a:xfrm>
          <a:prstGeom prst="rect">
            <a:avLst/>
          </a:prstGeom>
          <a:solidFill>
            <a:srgbClr val="DD8047"/>
          </a:solidFill>
          <a:ln cap="sq" cmpd="dbl" w="50800">
            <a:solidFill>
              <a:srgbClr val="BB4B2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137150" spcFirstLastPara="1" rIns="137150" wrap="square" tIns="1828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5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6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7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8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wentieth Century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40" name="Google Shape;140;p20"/>
          <p:cNvSpPr txBox="1"/>
          <p:nvPr>
            <p:ph idx="1" type="subTitle"/>
          </p:nvPr>
        </p:nvSpPr>
        <p:spPr>
          <a:xfrm>
            <a:off x="609450" y="1215360"/>
            <a:ext cx="2332200" cy="35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41" name="Google Shape;141;p20"/>
          <p:cNvSpPr txBox="1"/>
          <p:nvPr>
            <p:ph idx="2" type="body"/>
          </p:nvPr>
        </p:nvSpPr>
        <p:spPr>
          <a:xfrm>
            <a:off x="3281650" y="1215350"/>
            <a:ext cx="5405100" cy="35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1_Section Header">
    <p:bg>
      <p:bgPr>
        <a:solidFill>
          <a:srgbClr val="A5AB81">
            <a:alpha val="29411"/>
          </a:srgbClr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722313" y="3182540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WEST_bar.jpg" id="20" name="Google Shape;20;p3"/>
          <p:cNvPicPr preferRelativeResize="0"/>
          <p:nvPr/>
        </p:nvPicPr>
        <p:blipFill rotWithShape="1">
          <a:blip r:embed="rId2">
            <a:alphaModFix/>
          </a:blip>
          <a:srcRect b="13506" l="12039" r="85373" t="14669"/>
          <a:stretch/>
        </p:blipFill>
        <p:spPr>
          <a:xfrm rot="5400000">
            <a:off x="4486275" y="-4486273"/>
            <a:ext cx="171452" cy="914399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712400" y="2061806"/>
            <a:ext cx="7772400" cy="112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606060"/>
              </a:buClr>
              <a:buSzPts val="2400"/>
              <a:buNone/>
              <a:defRPr>
                <a:solidFill>
                  <a:srgbClr val="606060"/>
                </a:solidFill>
              </a:defRPr>
            </a:lvl1pPr>
            <a:lvl2pPr lvl="1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Title and Content">
  <p:cSld name="6_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0" y="914400"/>
            <a:ext cx="9144000" cy="151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7" name="Google Shape;27;p4"/>
          <p:cNvSpPr/>
          <p:nvPr/>
        </p:nvSpPr>
        <p:spPr>
          <a:xfrm>
            <a:off x="0" y="924525"/>
            <a:ext cx="393900" cy="131700"/>
          </a:xfrm>
          <a:prstGeom prst="rect">
            <a:avLst/>
          </a:prstGeom>
          <a:solidFill>
            <a:srgbClr val="DD80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8" name="Google Shape;28;p4"/>
          <p:cNvSpPr/>
          <p:nvPr/>
        </p:nvSpPr>
        <p:spPr>
          <a:xfrm>
            <a:off x="457200" y="924525"/>
            <a:ext cx="8686800" cy="131700"/>
          </a:xfrm>
          <a:prstGeom prst="rect">
            <a:avLst/>
          </a:prstGeom>
          <a:solidFill>
            <a:srgbClr val="A8C4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457200" y="1104900"/>
            <a:ext cx="82296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 type="secHead">
  <p:cSld name="SECTION_HEADER">
    <p:bg>
      <p:bgPr>
        <a:solidFill>
          <a:srgbClr val="F3D46A">
            <a:alpha val="32549"/>
          </a:srgbClr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/>
          <p:nvPr/>
        </p:nvSpPr>
        <p:spPr>
          <a:xfrm>
            <a:off x="0" y="857250"/>
            <a:ext cx="9144000" cy="6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0" y="900113"/>
            <a:ext cx="1295400" cy="557400"/>
          </a:xfrm>
          <a:prstGeom prst="rect">
            <a:avLst/>
          </a:prstGeom>
          <a:solidFill>
            <a:srgbClr val="DD80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3" name="Google Shape;33;p5"/>
          <p:cNvSpPr/>
          <p:nvPr/>
        </p:nvSpPr>
        <p:spPr>
          <a:xfrm>
            <a:off x="1371600" y="900113"/>
            <a:ext cx="7772400" cy="557400"/>
          </a:xfrm>
          <a:prstGeom prst="rect">
            <a:avLst/>
          </a:prstGeom>
          <a:solidFill>
            <a:srgbClr val="A8C4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4" name="Google Shape;34;p5"/>
          <p:cNvSpPr txBox="1"/>
          <p:nvPr/>
        </p:nvSpPr>
        <p:spPr>
          <a:xfrm>
            <a:off x="6096000" y="3514725"/>
            <a:ext cx="2667000" cy="20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775F55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" name="Google Shape;35;p5"/>
          <p:cNvSpPr txBox="1"/>
          <p:nvPr>
            <p:ph type="title"/>
          </p:nvPr>
        </p:nvSpPr>
        <p:spPr>
          <a:xfrm>
            <a:off x="1371600" y="900019"/>
            <a:ext cx="7613400" cy="5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subTitle"/>
          </p:nvPr>
        </p:nvSpPr>
        <p:spPr>
          <a:xfrm>
            <a:off x="1371600" y="1513388"/>
            <a:ext cx="6742200" cy="121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606060"/>
              </a:buClr>
              <a:buSzPts val="2400"/>
              <a:buNone/>
              <a:defRPr>
                <a:solidFill>
                  <a:srgbClr val="606060"/>
                </a:solidFill>
              </a:defRPr>
            </a:lvl1pPr>
            <a:lvl2pPr lvl="1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1" name="Google Shape;41;p6"/>
          <p:cNvSpPr txBox="1"/>
          <p:nvPr>
            <p:ph idx="1" type="subTitle"/>
          </p:nvPr>
        </p:nvSpPr>
        <p:spPr>
          <a:xfrm>
            <a:off x="450850" y="983381"/>
            <a:ext cx="4040100" cy="480000"/>
          </a:xfrm>
          <a:prstGeom prst="rect">
            <a:avLst/>
          </a:prstGeom>
          <a:solidFill>
            <a:srgbClr val="DD80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300"/>
            </a:lvl1pPr>
            <a:lvl2pPr lvl="1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2" type="subTitle"/>
          </p:nvPr>
        </p:nvSpPr>
        <p:spPr>
          <a:xfrm>
            <a:off x="4635575" y="983381"/>
            <a:ext cx="4040100" cy="480000"/>
          </a:xfrm>
          <a:prstGeom prst="rect">
            <a:avLst/>
          </a:prstGeom>
          <a:solidFill>
            <a:srgbClr val="F3D46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300"/>
            </a:lvl1pPr>
            <a:lvl2pPr lvl="1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3" type="body"/>
          </p:nvPr>
        </p:nvSpPr>
        <p:spPr>
          <a:xfrm>
            <a:off x="457200" y="1485900"/>
            <a:ext cx="4040100" cy="31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4" type="body"/>
          </p:nvPr>
        </p:nvSpPr>
        <p:spPr>
          <a:xfrm>
            <a:off x="4635575" y="1485900"/>
            <a:ext cx="4040100" cy="31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and Content">
  <p:cSld name="3_Title and Conten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WEST_bar.jpg" id="50" name="Google Shape;50;p7"/>
          <p:cNvPicPr preferRelativeResize="0"/>
          <p:nvPr/>
        </p:nvPicPr>
        <p:blipFill rotWithShape="1">
          <a:blip r:embed="rId2">
            <a:alphaModFix/>
          </a:blip>
          <a:srcRect b="13506" l="12039" r="85373" t="14669"/>
          <a:stretch/>
        </p:blipFill>
        <p:spPr>
          <a:xfrm rot="5400000">
            <a:off x="4486275" y="-4486273"/>
            <a:ext cx="171452" cy="9143999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7"/>
          <p:cNvSpPr txBox="1"/>
          <p:nvPr>
            <p:ph idx="1" type="body"/>
          </p:nvPr>
        </p:nvSpPr>
        <p:spPr>
          <a:xfrm>
            <a:off x="457200" y="1104900"/>
            <a:ext cx="82296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3">
  <p:cSld name="1_Section Header_1">
    <p:bg>
      <p:bgPr>
        <a:solidFill>
          <a:srgbClr val="76BCDE">
            <a:alpha val="29019"/>
          </a:srgbClr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722313" y="3182540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WEST_bar.jpg" id="54" name="Google Shape;54;p8"/>
          <p:cNvPicPr preferRelativeResize="0"/>
          <p:nvPr/>
        </p:nvPicPr>
        <p:blipFill rotWithShape="1">
          <a:blip r:embed="rId2">
            <a:alphaModFix/>
          </a:blip>
          <a:srcRect b="13508" l="12039" r="85372" t="14666"/>
          <a:stretch/>
        </p:blipFill>
        <p:spPr>
          <a:xfrm rot="5400000">
            <a:off x="4486275" y="485777"/>
            <a:ext cx="171452" cy="91439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8"/>
          <p:cNvSpPr txBox="1"/>
          <p:nvPr>
            <p:ph idx="1" type="subTitle"/>
          </p:nvPr>
        </p:nvSpPr>
        <p:spPr>
          <a:xfrm>
            <a:off x="712400" y="2061806"/>
            <a:ext cx="7772400" cy="112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606060"/>
              </a:buClr>
              <a:buSzPts val="2400"/>
              <a:buNone/>
              <a:defRPr>
                <a:solidFill>
                  <a:srgbClr val="606060"/>
                </a:solidFill>
              </a:defRPr>
            </a:lvl1pPr>
            <a:lvl2pPr lvl="1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and Content">
  <p:cSld name="4_Title and Conten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WEST_bar.jpg" id="58" name="Google Shape;58;p9"/>
          <p:cNvPicPr preferRelativeResize="0"/>
          <p:nvPr/>
        </p:nvPicPr>
        <p:blipFill rotWithShape="1">
          <a:blip r:embed="rId2">
            <a:alphaModFix/>
          </a:blip>
          <a:srcRect b="13508" l="12038" r="86236" t="14666"/>
          <a:stretch/>
        </p:blipFill>
        <p:spPr>
          <a:xfrm rot="5400000">
            <a:off x="4514850" y="514351"/>
            <a:ext cx="114301" cy="9143999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457200" y="1104900"/>
            <a:ext cx="82296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5_Title and Conten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WEST_bar.jpg" id="66" name="Google Shape;66;p10"/>
          <p:cNvPicPr preferRelativeResize="0"/>
          <p:nvPr/>
        </p:nvPicPr>
        <p:blipFill rotWithShape="1">
          <a:blip r:embed="rId2">
            <a:alphaModFix/>
          </a:blip>
          <a:srcRect b="13506" l="12039" r="86236" t="14669"/>
          <a:stretch/>
        </p:blipFill>
        <p:spPr>
          <a:xfrm rot="5400000">
            <a:off x="4514850" y="-3581399"/>
            <a:ext cx="114301" cy="914399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457200" y="1104900"/>
            <a:ext cx="82296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4E5F5">
            <a:alpha val="17254"/>
          </a:srgbClr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Twentieth Century"/>
              <a:buNone/>
              <a:defRPr b="0" i="0" sz="33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0" type="dt"/>
          </p:nvPr>
        </p:nvSpPr>
        <p:spPr>
          <a:xfrm>
            <a:off x="457200" y="4767275"/>
            <a:ext cx="30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D5650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 txBox="1"/>
          <p:nvPr>
            <p:ph idx="1" type="body"/>
          </p:nvPr>
        </p:nvSpPr>
        <p:spPr>
          <a:xfrm>
            <a:off x="457200" y="1028700"/>
            <a:ext cx="82296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Twentieth Century"/>
              <a:buChar char="❖"/>
              <a:defRPr b="0"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55600" lvl="1" marL="9144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2000"/>
              <a:buFont typeface="Twentieth Century"/>
              <a:buChar char="➢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42900" lvl="2" marL="13716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42900" lvl="3" marL="18288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42900" lvl="4" marL="22860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42900" lvl="5" marL="2743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5AB81"/>
              </a:buClr>
              <a:buSzPts val="1800"/>
              <a:buFont typeface="Twentieth Century"/>
              <a:buChar char="➢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42900" lvl="6" marL="32004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A8C4F2"/>
              </a:buClr>
              <a:buSzPts val="1800"/>
              <a:buFont typeface="Twentieth Century"/>
              <a:buChar char="■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42900" lvl="7" marL="36576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8B25C"/>
              </a:buClr>
              <a:buSzPts val="1800"/>
              <a:buFont typeface="Twentieth Century"/>
              <a:buChar char="●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42900" lvl="8" marL="41148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Twentieth Century"/>
              <a:buChar char="◆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alison.wohlers@ucop.edu" TargetMode="External"/><Relationship Id="rId4" Type="http://schemas.openxmlformats.org/officeDocument/2006/relationships/hyperlink" Target="https://cdlib.org/west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ctrTitle"/>
          </p:nvPr>
        </p:nvSpPr>
        <p:spPr>
          <a:xfrm>
            <a:off x="152400" y="2134607"/>
            <a:ext cx="8827800" cy="13445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Harnessing the Shared Print Network in New Ways</a:t>
            </a:r>
            <a:br>
              <a:rPr lang="en">
                <a:latin typeface="Cambria"/>
                <a:ea typeface="Cambria"/>
                <a:cs typeface="Cambria"/>
                <a:sym typeface="Cambria"/>
              </a:rPr>
            </a:br>
            <a:r>
              <a:rPr i="1" lang="en" sz="24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Addressing Gaps in the Digital Preservation Safety Net</a:t>
            </a:r>
            <a:endParaRPr i="1" sz="28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7" name="Google Shape;147;p21"/>
          <p:cNvSpPr txBox="1"/>
          <p:nvPr/>
        </p:nvSpPr>
        <p:spPr>
          <a:xfrm>
            <a:off x="424800" y="3910266"/>
            <a:ext cx="8294400" cy="12341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Alison Wohlers – WEST Program Manager</a:t>
            </a:r>
            <a:endParaRPr b="0" i="0" sz="16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Friday, June 28,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Preparation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8" name="Google Shape;208;p30"/>
          <p:cNvSpPr txBox="1"/>
          <p:nvPr>
            <p:ph idx="1" type="body"/>
          </p:nvPr>
        </p:nvSpPr>
        <p:spPr>
          <a:xfrm>
            <a:off x="457200" y="1328175"/>
            <a:ext cx="8568900" cy="33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Cambria"/>
              <a:buChar char="❖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WEST Internet Archive Implementation Task Force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3810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mbria"/>
              <a:buChar char="➢"/>
            </a:pPr>
            <a:r>
              <a:rPr lang="en" sz="2400">
                <a:latin typeface="Cambria"/>
                <a:ea typeface="Cambria"/>
                <a:cs typeface="Cambria"/>
                <a:sym typeface="Cambria"/>
              </a:rPr>
              <a:t>Develops guidelines and workflows</a:t>
            </a:r>
            <a:endParaRPr sz="2400">
              <a:latin typeface="Cambria"/>
              <a:ea typeface="Cambria"/>
              <a:cs typeface="Cambria"/>
              <a:sym typeface="Cambria"/>
            </a:endParaRPr>
          </a:p>
          <a:p>
            <a:pPr indent="-3810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mbria"/>
              <a:buChar char="➢"/>
            </a:pPr>
            <a:r>
              <a:rPr lang="en" sz="2400">
                <a:latin typeface="Cambria"/>
                <a:ea typeface="Cambria"/>
                <a:cs typeface="Cambria"/>
                <a:sym typeface="Cambria"/>
              </a:rPr>
              <a:t>Wraps up in July</a:t>
            </a:r>
            <a:endParaRPr sz="2400">
              <a:latin typeface="Cambria"/>
              <a:ea typeface="Cambria"/>
              <a:cs typeface="Cambria"/>
              <a:sym typeface="Cambria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mbria"/>
              <a:buChar char="❖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June call to WEST members 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1"/>
          <p:cNvSpPr txBox="1"/>
          <p:nvPr>
            <p:ph type="title"/>
          </p:nvPr>
        </p:nvSpPr>
        <p:spPr>
          <a:xfrm>
            <a:off x="685800" y="1040298"/>
            <a:ext cx="7772400" cy="7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Pilot Launch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4" name="Google Shape;214;p31"/>
          <p:cNvSpPr txBox="1"/>
          <p:nvPr>
            <p:ph idx="1" type="subTitle"/>
          </p:nvPr>
        </p:nvSpPr>
        <p:spPr>
          <a:xfrm>
            <a:off x="712400" y="2061806"/>
            <a:ext cx="7772400" cy="112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Targeting late summer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2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WEST IA Pilot - Timeline 2024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220" name="Google Shape;220;p32"/>
          <p:cNvGrpSpPr/>
          <p:nvPr/>
        </p:nvGrpSpPr>
        <p:grpSpPr>
          <a:xfrm>
            <a:off x="1113175" y="1299850"/>
            <a:ext cx="2434005" cy="2467700"/>
            <a:chOff x="-396850" y="1421620"/>
            <a:chExt cx="2434005" cy="2467700"/>
          </a:xfrm>
        </p:grpSpPr>
        <p:cxnSp>
          <p:nvCxnSpPr>
            <p:cNvPr id="221" name="Google Shape;221;p32"/>
            <p:cNvCxnSpPr/>
            <p:nvPr/>
          </p:nvCxnSpPr>
          <p:spPr>
            <a:xfrm>
              <a:off x="1299277" y="1695421"/>
              <a:ext cx="718500" cy="741900"/>
            </a:xfrm>
            <a:prstGeom prst="straightConnector1">
              <a:avLst/>
            </a:prstGeom>
            <a:noFill/>
            <a:ln cap="flat" cmpd="sng" w="9525">
              <a:solidFill>
                <a:srgbClr val="0D5CDF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22" name="Google Shape;222;p32"/>
            <p:cNvSpPr/>
            <p:nvPr/>
          </p:nvSpPr>
          <p:spPr>
            <a:xfrm flipH="1">
              <a:off x="618820" y="2306625"/>
              <a:ext cx="1418100" cy="143400"/>
            </a:xfrm>
            <a:prstGeom prst="parallelogram">
              <a:avLst>
                <a:gd fmla="val 96952" name="adj"/>
              </a:avLst>
            </a:prstGeom>
            <a:solidFill>
              <a:srgbClr val="0D5C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32"/>
            <p:cNvSpPr/>
            <p:nvPr/>
          </p:nvSpPr>
          <p:spPr>
            <a:xfrm>
              <a:off x="619055" y="2460450"/>
              <a:ext cx="1418100" cy="143400"/>
            </a:xfrm>
            <a:prstGeom prst="parallelogram">
              <a:avLst>
                <a:gd fmla="val 96952" name="adj"/>
              </a:avLst>
            </a:prstGeom>
            <a:solidFill>
              <a:srgbClr val="0942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4" name="Google Shape;224;p32"/>
            <p:cNvGrpSpPr/>
            <p:nvPr/>
          </p:nvGrpSpPr>
          <p:grpSpPr>
            <a:xfrm>
              <a:off x="-396850" y="1421620"/>
              <a:ext cx="2293275" cy="2467700"/>
              <a:chOff x="198108" y="1421620"/>
              <a:chExt cx="2293275" cy="2467700"/>
            </a:xfrm>
          </p:grpSpPr>
          <p:sp>
            <p:nvSpPr>
              <p:cNvPr id="225" name="Google Shape;225;p32"/>
              <p:cNvSpPr txBox="1"/>
              <p:nvPr/>
            </p:nvSpPr>
            <p:spPr>
              <a:xfrm>
                <a:off x="928383" y="2693520"/>
                <a:ext cx="1563000" cy="119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i="0" lang="en" sz="1700" u="none" cap="none" strike="noStrike">
                    <a:solidFill>
                      <a:srgbClr val="0C57D3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1.Task force work</a:t>
                </a:r>
                <a:endParaRPr i="0" sz="1700" u="none" cap="none" strike="noStrike">
                  <a:solidFill>
                    <a:srgbClr val="0C57D3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  <p:sp>
            <p:nvSpPr>
              <p:cNvPr id="226" name="Google Shape;226;p32"/>
              <p:cNvSpPr txBox="1"/>
              <p:nvPr/>
            </p:nvSpPr>
            <p:spPr>
              <a:xfrm>
                <a:off x="198108" y="1421620"/>
                <a:ext cx="1682100" cy="32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i="0" lang="en" sz="1700" u="none" cap="none" strike="noStrike">
                    <a:solidFill>
                      <a:srgbClr val="0C57D3"/>
                    </a:solidFill>
                    <a:latin typeface="Cambria"/>
                    <a:ea typeface="Cambria"/>
                    <a:cs typeface="Cambria"/>
                    <a:sym typeface="Cambria"/>
                  </a:rPr>
                  <a:t>January - May</a:t>
                </a:r>
                <a:endParaRPr i="0" sz="1700" u="none" cap="none" strike="noStrike">
                  <a:solidFill>
                    <a:srgbClr val="0C57D3"/>
                  </a:solidFill>
                  <a:latin typeface="Cambria"/>
                  <a:ea typeface="Cambria"/>
                  <a:cs typeface="Cambria"/>
                  <a:sym typeface="Cambria"/>
                </a:endParaRPr>
              </a:p>
            </p:txBody>
          </p:sp>
        </p:grpSp>
      </p:grpSp>
      <p:grpSp>
        <p:nvGrpSpPr>
          <p:cNvPr id="227" name="Google Shape;227;p32"/>
          <p:cNvGrpSpPr/>
          <p:nvPr/>
        </p:nvGrpSpPr>
        <p:grpSpPr>
          <a:xfrm>
            <a:off x="3427098" y="1299855"/>
            <a:ext cx="1418334" cy="2467695"/>
            <a:chOff x="1917073" y="1423430"/>
            <a:chExt cx="1418334" cy="2467695"/>
          </a:xfrm>
        </p:grpSpPr>
        <p:cxnSp>
          <p:nvCxnSpPr>
            <p:cNvPr id="228" name="Google Shape;228;p32"/>
            <p:cNvCxnSpPr/>
            <p:nvPr/>
          </p:nvCxnSpPr>
          <p:spPr>
            <a:xfrm>
              <a:off x="2597529" y="1695421"/>
              <a:ext cx="718500" cy="741900"/>
            </a:xfrm>
            <a:prstGeom prst="straightConnector1">
              <a:avLst/>
            </a:prstGeom>
            <a:noFill/>
            <a:ln cap="flat" cmpd="sng" w="9525">
              <a:solidFill>
                <a:srgbClr val="0D5CDF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29" name="Google Shape;229;p32"/>
            <p:cNvSpPr/>
            <p:nvPr/>
          </p:nvSpPr>
          <p:spPr>
            <a:xfrm flipH="1">
              <a:off x="1917073" y="2306625"/>
              <a:ext cx="1418100" cy="143400"/>
            </a:xfrm>
            <a:prstGeom prst="parallelogram">
              <a:avLst>
                <a:gd fmla="val 96952" name="adj"/>
              </a:avLst>
            </a:prstGeom>
            <a:solidFill>
              <a:srgbClr val="0D5C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32"/>
            <p:cNvSpPr/>
            <p:nvPr/>
          </p:nvSpPr>
          <p:spPr>
            <a:xfrm>
              <a:off x="1917307" y="2460450"/>
              <a:ext cx="1418100" cy="143400"/>
            </a:xfrm>
            <a:prstGeom prst="parallelogram">
              <a:avLst>
                <a:gd fmla="val 96952" name="adj"/>
              </a:avLst>
            </a:prstGeom>
            <a:solidFill>
              <a:srgbClr val="0942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32"/>
            <p:cNvSpPr txBox="1"/>
            <p:nvPr/>
          </p:nvSpPr>
          <p:spPr>
            <a:xfrm>
              <a:off x="1917075" y="2695325"/>
              <a:ext cx="1273800" cy="119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i="0" lang="en" sz="1700" u="none" cap="none" strike="noStrike">
                  <a:solidFill>
                    <a:srgbClr val="0C57D3"/>
                  </a:solidFill>
                  <a:latin typeface="Cambria"/>
                  <a:ea typeface="Cambria"/>
                  <a:cs typeface="Cambria"/>
                  <a:sym typeface="Cambria"/>
                </a:rPr>
                <a:t>1.Report to OCC</a:t>
              </a:r>
              <a:endParaRPr i="0" sz="1700" u="none" cap="none" strike="noStrike">
                <a:solidFill>
                  <a:srgbClr val="0C57D3"/>
                </a:solidFill>
                <a:latin typeface="Cambria"/>
                <a:ea typeface="Cambria"/>
                <a:cs typeface="Cambria"/>
                <a:sym typeface="Cambria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i="0" lang="en" sz="1700" u="none" cap="none" strike="noStrike">
                  <a:solidFill>
                    <a:srgbClr val="0C57D3"/>
                  </a:solidFill>
                  <a:latin typeface="Cambria"/>
                  <a:ea typeface="Cambria"/>
                  <a:cs typeface="Cambria"/>
                  <a:sym typeface="Cambria"/>
                </a:rPr>
                <a:t>2.Distribute first call to members</a:t>
              </a:r>
              <a:endParaRPr i="0" sz="1700" u="none" cap="none" strike="noStrike">
                <a:solidFill>
                  <a:srgbClr val="0C57D3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2" name="Google Shape;232;p32"/>
            <p:cNvSpPr txBox="1"/>
            <p:nvPr/>
          </p:nvSpPr>
          <p:spPr>
            <a:xfrm>
              <a:off x="1937541" y="1423430"/>
              <a:ext cx="624300" cy="24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i="0" lang="en" sz="1700" u="none" cap="none" strike="noStrike">
                  <a:solidFill>
                    <a:srgbClr val="0C57D3"/>
                  </a:solidFill>
                  <a:latin typeface="Cambria"/>
                  <a:ea typeface="Cambria"/>
                  <a:cs typeface="Cambria"/>
                  <a:sym typeface="Cambria"/>
                </a:rPr>
                <a:t>May</a:t>
              </a:r>
              <a:endParaRPr i="0" sz="1700" u="none" cap="none" strike="noStrike">
                <a:solidFill>
                  <a:srgbClr val="0C57D3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233" name="Google Shape;233;p32"/>
          <p:cNvGrpSpPr/>
          <p:nvPr/>
        </p:nvGrpSpPr>
        <p:grpSpPr>
          <a:xfrm>
            <a:off x="4094897" y="1299850"/>
            <a:ext cx="2047580" cy="2467700"/>
            <a:chOff x="2584872" y="1423425"/>
            <a:chExt cx="2047580" cy="2467700"/>
          </a:xfrm>
        </p:grpSpPr>
        <p:cxnSp>
          <p:nvCxnSpPr>
            <p:cNvPr id="234" name="Google Shape;234;p32"/>
            <p:cNvCxnSpPr/>
            <p:nvPr/>
          </p:nvCxnSpPr>
          <p:spPr>
            <a:xfrm>
              <a:off x="3894575" y="1695421"/>
              <a:ext cx="718500" cy="741900"/>
            </a:xfrm>
            <a:prstGeom prst="straightConnector1">
              <a:avLst/>
            </a:prstGeom>
            <a:noFill/>
            <a:ln cap="flat" cmpd="sng" w="9525">
              <a:solidFill>
                <a:srgbClr val="C2C2C2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35" name="Google Shape;235;p32"/>
            <p:cNvSpPr/>
            <p:nvPr/>
          </p:nvSpPr>
          <p:spPr>
            <a:xfrm flipH="1">
              <a:off x="3214118" y="2306625"/>
              <a:ext cx="1418100" cy="143400"/>
            </a:xfrm>
            <a:prstGeom prst="parallelogram">
              <a:avLst>
                <a:gd fmla="val 96952" name="adj"/>
              </a:avLst>
            </a:prstGeom>
            <a:solidFill>
              <a:srgbClr val="C2C2C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32"/>
            <p:cNvSpPr/>
            <p:nvPr/>
          </p:nvSpPr>
          <p:spPr>
            <a:xfrm>
              <a:off x="3214352" y="2460450"/>
              <a:ext cx="1418100" cy="143400"/>
            </a:xfrm>
            <a:prstGeom prst="parallelogram">
              <a:avLst>
                <a:gd fmla="val 96952" name="adj"/>
              </a:avLst>
            </a:prstGeom>
            <a:solidFill>
              <a:srgbClr val="85858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32"/>
            <p:cNvSpPr txBox="1"/>
            <p:nvPr/>
          </p:nvSpPr>
          <p:spPr>
            <a:xfrm>
              <a:off x="3214125" y="2695325"/>
              <a:ext cx="1280400" cy="119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i="0" lang="en" sz="1700" u="none" cap="none" strike="noStrike">
                  <a:solidFill>
                    <a:srgbClr val="858585"/>
                  </a:solidFill>
                  <a:latin typeface="Cambria"/>
                  <a:ea typeface="Cambria"/>
                  <a:cs typeface="Cambria"/>
                  <a:sym typeface="Cambria"/>
                </a:rPr>
                <a:t>1.Complete task force work</a:t>
              </a:r>
              <a:endParaRPr i="0" sz="1700" u="none" cap="none" strike="noStrike">
                <a:solidFill>
                  <a:srgbClr val="858585"/>
                </a:solidFill>
                <a:latin typeface="Cambria"/>
                <a:ea typeface="Cambria"/>
                <a:cs typeface="Cambria"/>
                <a:sym typeface="Cambria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i="0" lang="en" sz="1700" u="none" cap="none" strike="noStrike">
                  <a:solidFill>
                    <a:srgbClr val="858585"/>
                  </a:solidFill>
                  <a:latin typeface="Cambria"/>
                  <a:ea typeface="Cambria"/>
                  <a:cs typeface="Cambria"/>
                  <a:sym typeface="Cambria"/>
                </a:rPr>
                <a:t>2.Report to OCC</a:t>
              </a:r>
              <a:endParaRPr i="0" sz="1700" u="none" cap="none" strike="noStrike">
                <a:solidFill>
                  <a:srgbClr val="858585"/>
                </a:solidFill>
                <a:latin typeface="Cambria"/>
                <a:ea typeface="Cambria"/>
                <a:cs typeface="Cambria"/>
                <a:sym typeface="Cambria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i="0" sz="1700" u="none" cap="none" strike="noStrike">
                <a:solidFill>
                  <a:srgbClr val="858585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8" name="Google Shape;238;p32"/>
            <p:cNvSpPr txBox="1"/>
            <p:nvPr/>
          </p:nvSpPr>
          <p:spPr>
            <a:xfrm>
              <a:off x="2584872" y="1423425"/>
              <a:ext cx="1280400" cy="24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i="0" lang="en" sz="1700" u="none" cap="none" strike="noStrike">
                  <a:solidFill>
                    <a:srgbClr val="858585"/>
                  </a:solidFill>
                  <a:latin typeface="Cambria"/>
                  <a:ea typeface="Cambria"/>
                  <a:cs typeface="Cambria"/>
                  <a:sym typeface="Cambria"/>
                </a:rPr>
                <a:t>June-July</a:t>
              </a:r>
              <a:endParaRPr i="0" sz="1700" u="none" cap="none" strike="noStrike">
                <a:solidFill>
                  <a:srgbClr val="858585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grpSp>
        <p:nvGrpSpPr>
          <p:cNvPr id="239" name="Google Shape;239;p32"/>
          <p:cNvGrpSpPr/>
          <p:nvPr/>
        </p:nvGrpSpPr>
        <p:grpSpPr>
          <a:xfrm>
            <a:off x="5764325" y="1299850"/>
            <a:ext cx="2476575" cy="3513800"/>
            <a:chOff x="4254300" y="1423425"/>
            <a:chExt cx="2476575" cy="3513800"/>
          </a:xfrm>
        </p:grpSpPr>
        <p:cxnSp>
          <p:nvCxnSpPr>
            <p:cNvPr id="240" name="Google Shape;240;p32"/>
            <p:cNvCxnSpPr/>
            <p:nvPr/>
          </p:nvCxnSpPr>
          <p:spPr>
            <a:xfrm>
              <a:off x="5192001" y="1695421"/>
              <a:ext cx="718500" cy="741900"/>
            </a:xfrm>
            <a:prstGeom prst="straightConnector1">
              <a:avLst/>
            </a:prstGeom>
            <a:noFill/>
            <a:ln cap="flat" cmpd="sng" w="9525">
              <a:solidFill>
                <a:srgbClr val="C2C2C2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41" name="Google Shape;241;p32"/>
            <p:cNvSpPr/>
            <p:nvPr/>
          </p:nvSpPr>
          <p:spPr>
            <a:xfrm flipH="1">
              <a:off x="4511544" y="2306625"/>
              <a:ext cx="1418100" cy="143400"/>
            </a:xfrm>
            <a:prstGeom prst="parallelogram">
              <a:avLst>
                <a:gd fmla="val 96952" name="adj"/>
              </a:avLst>
            </a:prstGeom>
            <a:solidFill>
              <a:srgbClr val="C2C2C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32"/>
            <p:cNvSpPr/>
            <p:nvPr/>
          </p:nvSpPr>
          <p:spPr>
            <a:xfrm>
              <a:off x="4511779" y="2460450"/>
              <a:ext cx="1418100" cy="143400"/>
            </a:xfrm>
            <a:prstGeom prst="parallelogram">
              <a:avLst>
                <a:gd fmla="val 96952" name="adj"/>
              </a:avLst>
            </a:prstGeom>
            <a:solidFill>
              <a:srgbClr val="85858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32"/>
            <p:cNvSpPr txBox="1"/>
            <p:nvPr/>
          </p:nvSpPr>
          <p:spPr>
            <a:xfrm>
              <a:off x="4511775" y="2695325"/>
              <a:ext cx="2219100" cy="224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i="0" lang="en" sz="1700" u="none" cap="none" strike="noStrike">
                  <a:solidFill>
                    <a:srgbClr val="858585"/>
                  </a:solidFill>
                  <a:latin typeface="Cambria"/>
                  <a:ea typeface="Cambria"/>
                  <a:cs typeface="Cambria"/>
                  <a:sym typeface="Cambria"/>
                </a:rPr>
                <a:t>1.WEST Project Team administers the pilot</a:t>
              </a:r>
              <a:endParaRPr i="0" sz="1700" u="none" cap="none" strike="noStrike">
                <a:solidFill>
                  <a:srgbClr val="858585"/>
                </a:solidFill>
                <a:latin typeface="Cambria"/>
                <a:ea typeface="Cambria"/>
                <a:cs typeface="Cambria"/>
                <a:sym typeface="Cambria"/>
              </a:endParaRPr>
            </a:p>
            <a:p>
              <a:pPr indent="0" lvl="0" marL="0" marR="0" rtl="0" algn="l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t/>
              </a:r>
              <a:endParaRPr i="0" sz="1700" u="none" cap="none" strike="noStrike">
                <a:solidFill>
                  <a:srgbClr val="858585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4" name="Google Shape;244;p32"/>
            <p:cNvSpPr txBox="1"/>
            <p:nvPr/>
          </p:nvSpPr>
          <p:spPr>
            <a:xfrm>
              <a:off x="4254300" y="1423425"/>
              <a:ext cx="829200" cy="24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" sz="1700">
                  <a:solidFill>
                    <a:srgbClr val="858585"/>
                  </a:solidFill>
                  <a:latin typeface="Cambria"/>
                  <a:ea typeface="Cambria"/>
                  <a:cs typeface="Cambria"/>
                  <a:sym typeface="Cambria"/>
                </a:rPr>
                <a:t>August</a:t>
              </a:r>
              <a:endParaRPr i="0" sz="1700" u="none" cap="none" strike="noStrike">
                <a:solidFill>
                  <a:srgbClr val="858585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3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200">
                <a:latin typeface="Cambria"/>
                <a:ea typeface="Cambria"/>
                <a:cs typeface="Cambria"/>
                <a:sym typeface="Cambria"/>
              </a:rPr>
              <a:t>Non-journal Format Working Group Members</a:t>
            </a:r>
            <a:endParaRPr sz="32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50" name="Google Shape;250;p33"/>
          <p:cNvSpPr txBox="1"/>
          <p:nvPr>
            <p:ph idx="1" type="body"/>
          </p:nvPr>
        </p:nvSpPr>
        <p:spPr>
          <a:xfrm>
            <a:off x="457200" y="1126575"/>
            <a:ext cx="82296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❖"/>
            </a:pP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Cass Kvenild (University of Wyoming)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❖"/>
            </a:pP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Michael Brewer (University of Arizona)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❖"/>
            </a:pP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Joel Thornton (University of Utah)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❖"/>
            </a:pP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Kerry Scott (UC Santa Cruz</a:t>
            </a: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, liaison to the Operations and Collections Council</a:t>
            </a: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)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❖"/>
            </a:pP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Shari Laster (Arizona State University</a:t>
            </a: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, liaison to the Operations and Collections Council</a:t>
            </a: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)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❖"/>
            </a:pP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John Wenzler (CSU East Bay, liaison to the Executive Committee) 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❖"/>
            </a:pPr>
            <a:r>
              <a:rPr lang="en" sz="2200">
                <a:latin typeface="Cambria"/>
                <a:ea typeface="Cambria"/>
                <a:cs typeface="Cambria"/>
                <a:sym typeface="Cambria"/>
              </a:rPr>
              <a:t>Alison Wohlers, convener (WEST Program Manager)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4"/>
          <p:cNvSpPr txBox="1"/>
          <p:nvPr>
            <p:ph type="title"/>
          </p:nvPr>
        </p:nvSpPr>
        <p:spPr>
          <a:xfrm>
            <a:off x="107700" y="113925"/>
            <a:ext cx="8928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700">
                <a:latin typeface="Cambria"/>
                <a:ea typeface="Cambria"/>
                <a:cs typeface="Cambria"/>
                <a:sym typeface="Cambria"/>
              </a:rPr>
              <a:t>Internet Archive Pilot Implementation </a:t>
            </a:r>
            <a:r>
              <a:rPr lang="en" sz="2700">
                <a:latin typeface="Cambria"/>
                <a:ea typeface="Cambria"/>
                <a:cs typeface="Cambria"/>
                <a:sym typeface="Cambria"/>
              </a:rPr>
              <a:t>Task Force Members</a:t>
            </a:r>
            <a:endParaRPr sz="27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56" name="Google Shape;256;p34"/>
          <p:cNvSpPr txBox="1"/>
          <p:nvPr>
            <p:ph idx="1" type="body"/>
          </p:nvPr>
        </p:nvSpPr>
        <p:spPr>
          <a:xfrm>
            <a:off x="457200" y="1104900"/>
            <a:ext cx="82296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Font typeface="Cambria"/>
              <a:buChar char="❖"/>
            </a:pPr>
            <a:r>
              <a:rPr lang="en" sz="2600">
                <a:latin typeface="Cambria"/>
                <a:ea typeface="Cambria"/>
                <a:cs typeface="Cambria"/>
                <a:sym typeface="Cambria"/>
              </a:rPr>
              <a:t>Alison Wohlers (WEST) - convener</a:t>
            </a:r>
            <a:endParaRPr sz="2600">
              <a:latin typeface="Cambria"/>
              <a:ea typeface="Cambria"/>
              <a:cs typeface="Cambria"/>
              <a:sym typeface="Cambria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Cambria"/>
              <a:buChar char="❖"/>
            </a:pPr>
            <a:r>
              <a:rPr lang="en" sz="2600">
                <a:latin typeface="Cambria"/>
                <a:ea typeface="Cambria"/>
                <a:cs typeface="Cambria"/>
                <a:sym typeface="Cambria"/>
              </a:rPr>
              <a:t>Bob Heyer-Gray (UC Davis)</a:t>
            </a:r>
            <a:endParaRPr sz="2600">
              <a:latin typeface="Cambria"/>
              <a:ea typeface="Cambria"/>
              <a:cs typeface="Cambria"/>
              <a:sym typeface="Cambria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Cambria"/>
              <a:buChar char="❖"/>
            </a:pPr>
            <a:r>
              <a:rPr lang="en" sz="2600">
                <a:latin typeface="Cambria"/>
                <a:ea typeface="Cambria"/>
                <a:cs typeface="Cambria"/>
                <a:sym typeface="Cambria"/>
              </a:rPr>
              <a:t>Megan Sallabedra (Getty Research Institute)</a:t>
            </a:r>
            <a:endParaRPr sz="2600">
              <a:latin typeface="Cambria"/>
              <a:ea typeface="Cambria"/>
              <a:cs typeface="Cambria"/>
              <a:sym typeface="Cambria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Cambria"/>
              <a:buChar char="❖"/>
            </a:pPr>
            <a:r>
              <a:rPr lang="en" sz="2600">
                <a:latin typeface="Cambria"/>
                <a:ea typeface="Cambria"/>
                <a:cs typeface="Cambria"/>
                <a:sym typeface="Cambria"/>
              </a:rPr>
              <a:t>Michele Potter (UC Riverside)</a:t>
            </a:r>
            <a:endParaRPr sz="2600">
              <a:latin typeface="Cambria"/>
              <a:ea typeface="Cambria"/>
              <a:cs typeface="Cambria"/>
              <a:sym typeface="Cambria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Cambria"/>
              <a:buChar char="❖"/>
            </a:pPr>
            <a:r>
              <a:rPr lang="en" sz="2600">
                <a:latin typeface="Cambria"/>
                <a:ea typeface="Cambria"/>
                <a:cs typeface="Cambria"/>
                <a:sym typeface="Cambria"/>
              </a:rPr>
              <a:t>Shari Laster (ASU)</a:t>
            </a:r>
            <a:endParaRPr sz="2600">
              <a:latin typeface="Cambria"/>
              <a:ea typeface="Cambria"/>
              <a:cs typeface="Cambria"/>
              <a:sym typeface="Cambria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Cambria"/>
              <a:buChar char="❖"/>
            </a:pPr>
            <a:r>
              <a:rPr lang="en" sz="2600">
                <a:latin typeface="Cambria"/>
                <a:ea typeface="Cambria"/>
                <a:cs typeface="Cambria"/>
                <a:sym typeface="Cambria"/>
              </a:rPr>
              <a:t>Lidia Uziel (UC Santa Barbara)</a:t>
            </a:r>
            <a:endParaRPr sz="2600">
              <a:latin typeface="Cambria"/>
              <a:ea typeface="Cambria"/>
              <a:cs typeface="Cambria"/>
              <a:sym typeface="Cambria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Cambria"/>
              <a:buChar char="❖"/>
            </a:pPr>
            <a:r>
              <a:rPr lang="en" sz="2600">
                <a:latin typeface="Cambria"/>
                <a:ea typeface="Cambria"/>
                <a:cs typeface="Cambria"/>
                <a:sym typeface="Cambria"/>
              </a:rPr>
              <a:t>Liz Rosenberg (Internet Archive Liaison) </a:t>
            </a:r>
            <a:endParaRPr sz="26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5"/>
          <p:cNvSpPr txBox="1"/>
          <p:nvPr>
            <p:ph type="title"/>
          </p:nvPr>
        </p:nvSpPr>
        <p:spPr>
          <a:xfrm>
            <a:off x="712400" y="199229"/>
            <a:ext cx="7772400" cy="17411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Thank you!</a:t>
            </a:r>
            <a:br>
              <a:rPr lang="en">
                <a:latin typeface="Cambria"/>
                <a:ea typeface="Cambria"/>
                <a:cs typeface="Cambria"/>
                <a:sym typeface="Cambria"/>
              </a:rPr>
            </a:br>
            <a:br>
              <a:rPr lang="en">
                <a:latin typeface="Cambria"/>
                <a:ea typeface="Cambria"/>
                <a:cs typeface="Cambria"/>
                <a:sym typeface="Cambria"/>
              </a:rPr>
            </a:br>
            <a:r>
              <a:rPr lang="en">
                <a:latin typeface="Cambria"/>
                <a:ea typeface="Cambria"/>
                <a:cs typeface="Cambria"/>
                <a:sym typeface="Cambria"/>
              </a:rPr>
              <a:t>Questions? </a:t>
            </a:r>
            <a:br>
              <a:rPr lang="en">
                <a:latin typeface="Cambria"/>
                <a:ea typeface="Cambria"/>
                <a:cs typeface="Cambria"/>
                <a:sym typeface="Cambria"/>
              </a:rPr>
            </a:b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62" name="Google Shape;262;p35"/>
          <p:cNvSpPr txBox="1"/>
          <p:nvPr>
            <p:ph idx="1" type="subTitle"/>
          </p:nvPr>
        </p:nvSpPr>
        <p:spPr>
          <a:xfrm>
            <a:off x="712400" y="2571750"/>
            <a:ext cx="7772400" cy="21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Alison Wohlers</a:t>
            </a:r>
            <a:r>
              <a:rPr lang="en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, WEST Program Manager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alison.wohlers@ucop.edu</a:t>
            </a:r>
            <a:endParaRPr u="sng">
              <a:solidFill>
                <a:schemeClr val="hlink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4"/>
              </a:rPr>
              <a:t>https://cdlib.org/west/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/>
          <p:nvPr>
            <p:ph type="title"/>
          </p:nvPr>
        </p:nvSpPr>
        <p:spPr>
          <a:xfrm>
            <a:off x="0" y="807640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3200">
                <a:latin typeface="Cambria"/>
                <a:ea typeface="Cambria"/>
                <a:cs typeface="Cambria"/>
                <a:sym typeface="Cambria"/>
              </a:rPr>
              <a:t>A road map for today’s presentation</a:t>
            </a:r>
            <a:endParaRPr sz="32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3" name="Google Shape;153;p22"/>
          <p:cNvSpPr txBox="1"/>
          <p:nvPr>
            <p:ph idx="1" type="subTitle"/>
          </p:nvPr>
        </p:nvSpPr>
        <p:spPr>
          <a:xfrm>
            <a:off x="864800" y="1799253"/>
            <a:ext cx="7772400" cy="15449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1650" lvl="0" marL="14541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mbria"/>
              <a:buAutoNum type="arabicPeriod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Shared print and digital collections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501650" lvl="0" marL="14541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mbria"/>
              <a:buAutoNum type="arabicPeriod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Digitization investigations in WEST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501650" lvl="0" marL="14541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Cambria"/>
              <a:buAutoNum type="arabicPeriod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WEST Internet Archive Pilot 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/>
          <p:nvPr>
            <p:ph type="title"/>
          </p:nvPr>
        </p:nvSpPr>
        <p:spPr>
          <a:xfrm>
            <a:off x="457200" y="23700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" sz="3600">
                <a:latin typeface="Cambria"/>
                <a:ea typeface="Cambria"/>
                <a:cs typeface="Cambria"/>
                <a:sym typeface="Cambria"/>
              </a:rPr>
              <a:t>Shared Print and Digital Collections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9" name="Google Shape;159;p23"/>
          <p:cNvSpPr txBox="1"/>
          <p:nvPr>
            <p:ph idx="1" type="body"/>
          </p:nvPr>
        </p:nvSpPr>
        <p:spPr>
          <a:xfrm>
            <a:off x="457200" y="1104900"/>
            <a:ext cx="82296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Cambria"/>
              <a:buChar char="❖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Retention (or not) based on digital collections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Cambria"/>
              <a:buChar char="❖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Existence of digital copies as a complementary factor to support strategic deselection decision-making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Cambria"/>
              <a:buChar char="❖"/>
            </a:pPr>
            <a:r>
              <a:rPr b="1" lang="en" sz="2800">
                <a:latin typeface="Cambria"/>
                <a:ea typeface="Cambria"/>
                <a:cs typeface="Cambria"/>
                <a:sym typeface="Cambria"/>
              </a:rPr>
              <a:t>Shared print workflows that enable or trigger digitization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>
            <p:ph type="title"/>
          </p:nvPr>
        </p:nvSpPr>
        <p:spPr>
          <a:xfrm>
            <a:off x="1371600" y="900019"/>
            <a:ext cx="7613400" cy="5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Digitization investigations in WEST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5" name="Google Shape;165;p24"/>
          <p:cNvSpPr txBox="1"/>
          <p:nvPr/>
        </p:nvSpPr>
        <p:spPr>
          <a:xfrm>
            <a:off x="765300" y="1786597"/>
            <a:ext cx="7613400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en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Digitization is a long-standing aspiration of WEST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The goals 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Expand digital collections, giving members more assurance that content will continue to be available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Increase potential access points to the content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1371600" y="900019"/>
            <a:ext cx="7613400" cy="5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Digitization investigations in WEST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1" name="Google Shape;171;p25"/>
          <p:cNvSpPr txBox="1"/>
          <p:nvPr>
            <p:ph idx="4294967295" type="body"/>
          </p:nvPr>
        </p:nvSpPr>
        <p:spPr>
          <a:xfrm>
            <a:off x="1371600" y="1609825"/>
            <a:ext cx="7613400" cy="3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Cambria"/>
              <a:buChar char="❖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WEST Non-journal Formats Working Group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Cambria"/>
              <a:buChar char="➢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Two possible digitization pilots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355600" lvl="2" marL="13716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000"/>
              <a:buFont typeface="Cambria"/>
              <a:buChar char="■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Expanding the Archive Builder role to digitize high-risk titles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355600" lvl="2" marL="13716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000"/>
              <a:buFont typeface="Cambria"/>
              <a:buChar char="■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Coordinate the donation of duplicate copies to Internet Archive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 txBox="1"/>
          <p:nvPr>
            <p:ph idx="1" type="subTitle"/>
          </p:nvPr>
        </p:nvSpPr>
        <p:spPr>
          <a:xfrm>
            <a:off x="450850" y="983381"/>
            <a:ext cx="4040100" cy="480000"/>
          </a:xfrm>
          <a:prstGeom prst="rect">
            <a:avLst/>
          </a:prstGeom>
          <a:solidFill>
            <a:srgbClr val="DD80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81000" lvl="0" marL="457200" rtl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</a:pPr>
            <a:r>
              <a:rPr b="1" lang="en">
                <a:latin typeface="Cambria"/>
                <a:ea typeface="Cambria"/>
                <a:cs typeface="Cambria"/>
                <a:sym typeface="Cambria"/>
              </a:rPr>
              <a:t>Readiness</a:t>
            </a:r>
            <a:r>
              <a:rPr lang="en">
                <a:latin typeface="Cambria"/>
                <a:ea typeface="Cambria"/>
                <a:cs typeface="Cambria"/>
                <a:sym typeface="Cambria"/>
              </a:rPr>
              <a:t>	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7" name="Google Shape;177;p26"/>
          <p:cNvSpPr txBox="1"/>
          <p:nvPr>
            <p:ph idx="2" type="subTitle"/>
          </p:nvPr>
        </p:nvSpPr>
        <p:spPr>
          <a:xfrm>
            <a:off x="4635575" y="983381"/>
            <a:ext cx="4040100" cy="480000"/>
          </a:xfrm>
          <a:prstGeom prst="rect">
            <a:avLst/>
          </a:prstGeom>
          <a:solidFill>
            <a:srgbClr val="F3D46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</a:pPr>
            <a:r>
              <a:rPr b="1" lang="en">
                <a:latin typeface="Cambria"/>
                <a:ea typeface="Cambria"/>
                <a:cs typeface="Cambria"/>
                <a:sym typeface="Cambria"/>
              </a:rPr>
              <a:t>Impact</a:t>
            </a:r>
            <a:endParaRPr b="1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8" name="Google Shape;178;p26"/>
          <p:cNvSpPr txBox="1"/>
          <p:nvPr>
            <p:ph idx="3" type="body"/>
          </p:nvPr>
        </p:nvSpPr>
        <p:spPr>
          <a:xfrm>
            <a:off x="457200" y="1485900"/>
            <a:ext cx="4178400" cy="31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Cambria"/>
              <a:buChar char="❖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WEST organizational capacity and strengths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ambria"/>
              <a:buChar char="❖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Member libraries’ capacity and priorities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ambria"/>
              <a:buChar char="❖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Availability of organizational partners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9" name="Google Shape;179;p26"/>
          <p:cNvSpPr txBox="1"/>
          <p:nvPr>
            <p:ph idx="4" type="body"/>
          </p:nvPr>
        </p:nvSpPr>
        <p:spPr>
          <a:xfrm>
            <a:off x="4635575" y="1485900"/>
            <a:ext cx="4414800" cy="31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DD8047"/>
              </a:buClr>
              <a:buSzPts val="2400"/>
              <a:buFont typeface="Cambria"/>
              <a:buChar char="❖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Alignment with goals of preservation, access, and enabling space reclamation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ambria"/>
              <a:buChar char="❖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Near vs. long term impacts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ambria"/>
              <a:buChar char="❖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Contributes something new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0" name="Google Shape;180;p26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The Calculation 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81" name="Google Shape;181;p26"/>
          <p:cNvCxnSpPr/>
          <p:nvPr/>
        </p:nvCxnSpPr>
        <p:spPr>
          <a:xfrm rot="10800000">
            <a:off x="635748" y="1099444"/>
            <a:ext cx="0" cy="2742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2" name="Google Shape;182;p26"/>
          <p:cNvCxnSpPr/>
          <p:nvPr/>
        </p:nvCxnSpPr>
        <p:spPr>
          <a:xfrm>
            <a:off x="4109259" y="1023147"/>
            <a:ext cx="0" cy="33216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3" name="Google Shape;183;p26"/>
          <p:cNvCxnSpPr/>
          <p:nvPr/>
        </p:nvCxnSpPr>
        <p:spPr>
          <a:xfrm rot="10800000">
            <a:off x="4934475" y="1023150"/>
            <a:ext cx="900" cy="335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4" name="Google Shape;184;p26"/>
          <p:cNvCxnSpPr/>
          <p:nvPr/>
        </p:nvCxnSpPr>
        <p:spPr>
          <a:xfrm>
            <a:off x="8185266" y="1023147"/>
            <a:ext cx="0" cy="33216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7"/>
          <p:cNvSpPr txBox="1"/>
          <p:nvPr>
            <p:ph type="title"/>
          </p:nvPr>
        </p:nvSpPr>
        <p:spPr>
          <a:xfrm>
            <a:off x="457200" y="4345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The Conclusion 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90" name="Google Shape;190;p27"/>
          <p:cNvSpPr txBox="1"/>
          <p:nvPr>
            <p:ph idx="1" type="body"/>
          </p:nvPr>
        </p:nvSpPr>
        <p:spPr>
          <a:xfrm>
            <a:off x="457200" y="1313125"/>
            <a:ext cx="8229600" cy="3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Play to everyone’s strengths and existing work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406400" lvl="0" marL="9144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Cambria"/>
              <a:buChar char="❖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WEST - group data aggregation, analysis, and coordination of collective action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4064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mbria"/>
              <a:buChar char="❖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Member libraries - collections and collection decision-making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-4064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mbria"/>
              <a:buChar char="❖"/>
            </a:pPr>
            <a:r>
              <a:rPr lang="en" sz="2800">
                <a:latin typeface="Cambria"/>
                <a:ea typeface="Cambria"/>
                <a:cs typeface="Cambria"/>
                <a:sym typeface="Cambria"/>
              </a:rPr>
              <a:t>Someone else - digitization </a:t>
            </a:r>
            <a:endParaRPr sz="2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8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8"/>
          <p:cNvSpPr txBox="1"/>
          <p:nvPr>
            <p:ph type="title"/>
          </p:nvPr>
        </p:nvSpPr>
        <p:spPr>
          <a:xfrm>
            <a:off x="722313" y="3182540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The Pilot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96" name="Google Shape;196;p28"/>
          <p:cNvSpPr txBox="1"/>
          <p:nvPr>
            <p:ph idx="1" type="subTitle"/>
          </p:nvPr>
        </p:nvSpPr>
        <p:spPr>
          <a:xfrm>
            <a:off x="712400" y="2061800"/>
            <a:ext cx="8358900" cy="112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</a:pPr>
            <a:r>
              <a:rPr lang="en" sz="2300">
                <a:latin typeface="Cambria"/>
                <a:ea typeface="Cambria"/>
                <a:cs typeface="Cambria"/>
                <a:sym typeface="Cambria"/>
              </a:rPr>
              <a:t>Coordinate the Donation of Duplicate Copies to Internet Archive</a:t>
            </a:r>
            <a:endParaRPr sz="23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9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The Basic Idea of the Pilot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02" name="Google Shape;202;p29"/>
          <p:cNvSpPr txBox="1"/>
          <p:nvPr>
            <p:ph idx="1" type="body"/>
          </p:nvPr>
        </p:nvSpPr>
        <p:spPr>
          <a:xfrm>
            <a:off x="457200" y="1104900"/>
            <a:ext cx="8229600" cy="35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ambria"/>
              <a:buAutoNum type="arabicPeriod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Participants are libraries engaged in or about to engage in journal review projects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mbria"/>
              <a:buAutoNum type="arabicPeriod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WEST leverages aggregated data and tools to identify duplicate copies of WEST archived titles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mbria"/>
              <a:buAutoNum type="alphaLcPeriod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Priority for titles not found in CLOCKSS, Portico, JSTOR, HTDL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mbria"/>
              <a:buAutoNum type="arabicPeriod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Participating libraries review the ‘proposals’ and decide what they will donate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mbria"/>
              <a:buAutoNum type="arabicPeriod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Internet Archive digitizes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